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9" r:id="rId2"/>
    <p:sldId id="260" r:id="rId3"/>
    <p:sldId id="265" r:id="rId4"/>
    <p:sldId id="263" r:id="rId5"/>
    <p:sldId id="264" r:id="rId6"/>
    <p:sldId id="266" r:id="rId7"/>
    <p:sldId id="268" r:id="rId8"/>
    <p:sldId id="270" r:id="rId9"/>
    <p:sldId id="269" r:id="rId10"/>
  </p:sldIdLst>
  <p:sldSz cx="9144000" cy="6858000" type="screen4x3"/>
  <p:notesSz cx="7010400" cy="92964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9072460-3565-4602-83A4-28000F970BE6}">
          <p14:sldIdLst>
            <p14:sldId id="259"/>
            <p14:sldId id="260"/>
          </p14:sldIdLst>
        </p14:section>
        <p14:section name="Untitled Section" id="{0FA5C719-29F6-412A-8625-D2FECFD7ADCF}">
          <p14:sldIdLst>
            <p14:sldId id="265"/>
            <p14:sldId id="263"/>
            <p14:sldId id="264"/>
            <p14:sldId id="266"/>
            <p14:sldId id="268"/>
            <p14:sldId id="270"/>
            <p14:sldId id="26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B74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0"/>
    <p:restoredTop sz="0"/>
  </p:normalViewPr>
  <p:slideViewPr>
    <p:cSldViewPr>
      <p:cViewPr varScale="1">
        <p:scale>
          <a:sx n="107" d="100"/>
          <a:sy n="107" d="100"/>
        </p:scale>
        <p:origin x="163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>
                <a:solidFill>
                  <a:schemeClr val="tx1"/>
                </a:solidFill>
              </a:rPr>
              <a:t>Revenue Sources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932308310350562"/>
          <c:y val="0.1534501312335958"/>
          <c:w val="0.49677284058344168"/>
          <c:h val="0.6534104986876639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Taxes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5.1849023265105824E-3"/>
                  <c:y val="0.1682587926509186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cap="small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900" baseline="0" dirty="0"/>
                      <a:t>75%</a:t>
                    </a:r>
                  </a:p>
                </c:rich>
              </c:tx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cap="small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13D4-4115-8CF9-3044DA1BE0C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75%</a:t>
                    </a:r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13D4-4115-8CF9-3044DA1BE0C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69%</a:t>
                    </a:r>
                    <a:endParaRPr lang="en-US" dirty="0"/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13D4-4115-8CF9-3044DA1BE0C9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75%</a:t>
                    </a:r>
                    <a:endParaRPr lang="en-US" dirty="0"/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13D4-4115-8CF9-3044DA1BE0C9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74%</a:t>
                    </a:r>
                    <a:endParaRPr lang="en-US" dirty="0"/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13D4-4115-8CF9-3044DA1BE0C9}"/>
                </c:ext>
              </c:extLst>
            </c:dLbl>
            <c:numFmt formatCode="General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cap="small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Sheet1!$B$1:$F$1</c:f>
              <c:strCache>
                <c:ptCount val="5"/>
                <c:pt idx="0">
                  <c:v>FY2026</c:v>
                </c:pt>
                <c:pt idx="1">
                  <c:v>FY2027</c:v>
                </c:pt>
                <c:pt idx="2">
                  <c:v>FY2028</c:v>
                </c:pt>
                <c:pt idx="3">
                  <c:v>FY2029</c:v>
                </c:pt>
                <c:pt idx="4">
                  <c:v>FY2030</c:v>
                </c:pt>
              </c:strCache>
            </c:strRef>
          </c:cat>
          <c:val>
            <c:numRef>
              <c:f>Sheet1!$B$2:$F$2</c:f>
              <c:numCache>
                <c:formatCode>_(* #,##0.00_);_(* \(#,##0.00\);_(* "-"??_);_(@_)</c:formatCode>
                <c:ptCount val="5"/>
                <c:pt idx="0">
                  <c:v>62319345</c:v>
                </c:pt>
                <c:pt idx="1">
                  <c:v>65407537</c:v>
                </c:pt>
                <c:pt idx="2">
                  <c:v>67208881</c:v>
                </c:pt>
                <c:pt idx="3">
                  <c:v>69509421</c:v>
                </c:pt>
                <c:pt idx="4">
                  <c:v>71353021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AA-4428-87D8-45EBD6D89B16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Charges for Services and Sales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000" b="1" i="0" u="none" strike="noStrike" kern="1200" baseline="0" dirty="0">
                        <a:solidFill>
                          <a:schemeClr val="bg1"/>
                        </a:solidFill>
                      </a:rPr>
                      <a:t>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13D4-4115-8CF9-3044DA1BE0C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b="1" dirty="0">
                        <a:solidFill>
                          <a:schemeClr val="bg1"/>
                        </a:solidFill>
                      </a:rPr>
                      <a:t>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13D4-4115-8CF9-3044DA1BE0C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b="1" dirty="0">
                        <a:solidFill>
                          <a:schemeClr val="bg1"/>
                        </a:solidFill>
                      </a:rPr>
                      <a:t>2</a:t>
                    </a:r>
                    <a:r>
                      <a:rPr lang="en-US" b="1" baseline="0" dirty="0">
                        <a:solidFill>
                          <a:schemeClr val="bg1"/>
                        </a:solidFill>
                      </a:rPr>
                      <a:t> %</a:t>
                    </a:r>
                    <a:endParaRPr lang="en-US" b="1" dirty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13D4-4115-8CF9-3044DA1BE0C9}"/>
                </c:ext>
              </c:extLst>
            </c:dLbl>
            <c:dLbl>
              <c:idx val="3"/>
              <c:layout>
                <c:manualLayout>
                  <c:x val="5.1849023265105824E-3"/>
                  <c:y val="6.6666666666666671E-3"/>
                </c:manualLayout>
              </c:layout>
              <c:tx>
                <c:rich>
                  <a:bodyPr/>
                  <a:lstStyle/>
                  <a:p>
                    <a:r>
                      <a:rPr lang="en-US" b="1" dirty="0">
                        <a:solidFill>
                          <a:schemeClr val="bg1"/>
                        </a:solidFill>
                      </a:rPr>
                      <a:t>2 %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13D4-4115-8CF9-3044DA1BE0C9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b="1" dirty="0">
                        <a:solidFill>
                          <a:schemeClr val="bg1"/>
                        </a:solidFill>
                      </a:rPr>
                      <a:t>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13D4-4115-8CF9-3044DA1BE0C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cap="small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Sheet1!$B$1:$F$1</c:f>
              <c:strCache>
                <c:ptCount val="5"/>
                <c:pt idx="0">
                  <c:v>FY2026</c:v>
                </c:pt>
                <c:pt idx="1">
                  <c:v>FY2027</c:v>
                </c:pt>
                <c:pt idx="2">
                  <c:v>FY2028</c:v>
                </c:pt>
                <c:pt idx="3">
                  <c:v>FY2029</c:v>
                </c:pt>
                <c:pt idx="4">
                  <c:v>FY2030</c:v>
                </c:pt>
              </c:strCache>
            </c:strRef>
          </c:cat>
          <c:val>
            <c:numRef>
              <c:f>Sheet1!$B$3:$F$3</c:f>
              <c:numCache>
                <c:formatCode>_(* #,##0.00_);_(* \(#,##0.00\);_(* "-"??_);_(@_)</c:formatCode>
                <c:ptCount val="5"/>
                <c:pt idx="0">
                  <c:v>2248140</c:v>
                </c:pt>
                <c:pt idx="1">
                  <c:v>2299408</c:v>
                </c:pt>
                <c:pt idx="2">
                  <c:v>2299408</c:v>
                </c:pt>
                <c:pt idx="3">
                  <c:v>2299408</c:v>
                </c:pt>
                <c:pt idx="4">
                  <c:v>2299408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5AA-4428-87D8-45EBD6D89B16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Transfers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4566015510070248E-3"/>
                  <c:y val="1.6666666666666635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cap="small" baseline="0">
                        <a:ln>
                          <a:noFill/>
                        </a:ln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900" b="1" i="0" cap="small" baseline="0" dirty="0"/>
                      <a:t>13%</a:t>
                    </a:r>
                  </a:p>
                </c:rich>
              </c:tx>
              <c:numFmt formatCode="_(* #,##0.00_);_(* \(#,##0.00\);_(* &quot;-&quot;??_);_(@_)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cap="small" baseline="0">
                      <a:ln>
                        <a:noFill/>
                      </a:ln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6489442803995184E-2"/>
                      <c:h val="7.5366666666666665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6-13D4-4115-8CF9-3044DA1BE0C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13D4-4115-8CF9-3044DA1BE0C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13D4-4115-8CF9-3044DA1BE0C9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13D4-4115-8CF9-3044DA1BE0C9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9%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13D4-4115-8CF9-3044DA1BE0C9}"/>
                </c:ext>
              </c:extLst>
            </c:dLbl>
            <c:numFmt formatCode="_(* #,##0.00_);_(* \(#,##0.00\);_(* &quot;-&quot;??_);_(@_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cap="small" baseline="0">
                    <a:ln>
                      <a:noFill/>
                    </a:ln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Sheet1!$B$1:$F$1</c:f>
              <c:strCache>
                <c:ptCount val="5"/>
                <c:pt idx="0">
                  <c:v>FY2026</c:v>
                </c:pt>
                <c:pt idx="1">
                  <c:v>FY2027</c:v>
                </c:pt>
                <c:pt idx="2">
                  <c:v>FY2028</c:v>
                </c:pt>
                <c:pt idx="3">
                  <c:v>FY2029</c:v>
                </c:pt>
                <c:pt idx="4">
                  <c:v>FY2030</c:v>
                </c:pt>
              </c:strCache>
            </c:strRef>
          </c:cat>
          <c:val>
            <c:numRef>
              <c:f>Sheet1!$B$4:$F$4</c:f>
              <c:numCache>
                <c:formatCode>_(* #,##0.00_);_(* \(#,##0.00\);_(* "-"??_);_(@_)</c:formatCode>
                <c:ptCount val="5"/>
                <c:pt idx="0">
                  <c:v>10929374</c:v>
                </c:pt>
                <c:pt idx="1">
                  <c:v>7074544</c:v>
                </c:pt>
                <c:pt idx="2">
                  <c:v>6350545</c:v>
                </c:pt>
                <c:pt idx="3">
                  <c:v>6840758</c:v>
                </c:pt>
                <c:pt idx="4">
                  <c:v>8436709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5AA-4428-87D8-45EBD6D89B16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Miscellaneous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FY2026</c:v>
                </c:pt>
                <c:pt idx="1">
                  <c:v>FY2027</c:v>
                </c:pt>
                <c:pt idx="2">
                  <c:v>FY2028</c:v>
                </c:pt>
                <c:pt idx="3">
                  <c:v>FY2029</c:v>
                </c:pt>
                <c:pt idx="4">
                  <c:v>FY2030</c:v>
                </c:pt>
              </c:strCache>
            </c:strRef>
          </c:cat>
          <c:val>
            <c:numRef>
              <c:f>Sheet1!$B$5:$F$5</c:f>
              <c:numCache>
                <c:formatCode>_(* #,##0.00_);_(* \(#,##0.00\);_(* "-"??_);_(@_)</c:formatCode>
                <c:ptCount val="5"/>
                <c:pt idx="0">
                  <c:v>3537955</c:v>
                </c:pt>
                <c:pt idx="1">
                  <c:v>3561396</c:v>
                </c:pt>
                <c:pt idx="2">
                  <c:v>3561396</c:v>
                </c:pt>
                <c:pt idx="3">
                  <c:v>3561396</c:v>
                </c:pt>
                <c:pt idx="4">
                  <c:v>3561396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5AA-4428-87D8-45EBD6D89B16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Intergovernmental  Revenues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FY2026</c:v>
                </c:pt>
                <c:pt idx="1">
                  <c:v>FY2027</c:v>
                </c:pt>
                <c:pt idx="2">
                  <c:v>FY2028</c:v>
                </c:pt>
                <c:pt idx="3">
                  <c:v>FY2029</c:v>
                </c:pt>
                <c:pt idx="4">
                  <c:v>FY2030</c:v>
                </c:pt>
              </c:strCache>
            </c:strRef>
          </c:cat>
          <c:val>
            <c:numRef>
              <c:f>Sheet1!$B$6:$F$6</c:f>
              <c:numCache>
                <c:formatCode>_(* #,##0.00_);_(* \(#,##0.00\);_(* "-"??_);_(@_)</c:formatCode>
                <c:ptCount val="5"/>
                <c:pt idx="0">
                  <c:v>2079182</c:v>
                </c:pt>
                <c:pt idx="1">
                  <c:v>1689234</c:v>
                </c:pt>
                <c:pt idx="2">
                  <c:v>1707271</c:v>
                </c:pt>
                <c:pt idx="3">
                  <c:v>1727639</c:v>
                </c:pt>
                <c:pt idx="4">
                  <c:v>2097257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5AA-4428-87D8-45EBD6D89B16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Investment Income 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FY2026</c:v>
                </c:pt>
                <c:pt idx="1">
                  <c:v>FY2027</c:v>
                </c:pt>
                <c:pt idx="2">
                  <c:v>FY2028</c:v>
                </c:pt>
                <c:pt idx="3">
                  <c:v>FY2029</c:v>
                </c:pt>
                <c:pt idx="4">
                  <c:v>FY2030</c:v>
                </c:pt>
              </c:strCache>
            </c:strRef>
          </c:cat>
          <c:val>
            <c:numRef>
              <c:f>Sheet1!$B$7:$F$7</c:f>
              <c:numCache>
                <c:formatCode>_(* #,##0.00_);_(* \(#,##0.00\);_(* "-"??_);_(@_)</c:formatCode>
                <c:ptCount val="5"/>
                <c:pt idx="0">
                  <c:v>411100</c:v>
                </c:pt>
                <c:pt idx="1">
                  <c:v>511100</c:v>
                </c:pt>
                <c:pt idx="2">
                  <c:v>511100</c:v>
                </c:pt>
                <c:pt idx="3">
                  <c:v>511100</c:v>
                </c:pt>
                <c:pt idx="4">
                  <c:v>511100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5AA-4428-87D8-45EBD6D89B16}"/>
            </c:ext>
          </c:extLst>
        </c:ser>
        <c:ser>
          <c:idx val="7"/>
          <c:order val="6"/>
          <c:tx>
            <c:strRef>
              <c:f>Sheet1!$A$9</c:f>
              <c:strCache>
                <c:ptCount val="1"/>
                <c:pt idx="0">
                  <c:v>State Aid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2"/>
              <c:tx>
                <c:rich>
                  <a:bodyPr/>
                  <a:lstStyle/>
                  <a:p>
                    <a:r>
                      <a:rPr lang="en-US" sz="1000" b="1" dirty="0">
                        <a:solidFill>
                          <a:schemeClr val="bg1"/>
                        </a:solidFill>
                      </a:rPr>
                      <a:t>16%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6-13D4-4115-8CF9-3044DA1BE0C9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000" b="1" dirty="0">
                        <a:solidFill>
                          <a:schemeClr val="bg1"/>
                        </a:solidFill>
                      </a:rPr>
                      <a:t>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7-13D4-4115-8CF9-3044DA1BE0C9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900" b="1" dirty="0">
                        <a:solidFill>
                          <a:schemeClr val="bg1"/>
                        </a:solidFill>
                      </a:rPr>
                      <a:t>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8-13D4-4115-8CF9-3044DA1BE0C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Sheet1!$B$1:$F$1</c:f>
              <c:strCache>
                <c:ptCount val="5"/>
                <c:pt idx="0">
                  <c:v>FY2026</c:v>
                </c:pt>
                <c:pt idx="1">
                  <c:v>FY2027</c:v>
                </c:pt>
                <c:pt idx="2">
                  <c:v>FY2028</c:v>
                </c:pt>
                <c:pt idx="3">
                  <c:v>FY2029</c:v>
                </c:pt>
                <c:pt idx="4">
                  <c:v>FY2030</c:v>
                </c:pt>
              </c:strCache>
            </c:strRef>
          </c:cat>
          <c:val>
            <c:numRef>
              <c:f>Sheet1!$B$9:$F$9</c:f>
              <c:numCache>
                <c:formatCode>_(* #,##0.00_);_(* \(#,##0.00\);_(* "-"??_);_(@_)</c:formatCode>
                <c:ptCount val="5"/>
                <c:pt idx="0">
                  <c:v>444592</c:v>
                </c:pt>
                <c:pt idx="1">
                  <c:v>862034</c:v>
                </c:pt>
                <c:pt idx="2">
                  <c:v>15795861</c:v>
                </c:pt>
                <c:pt idx="3">
                  <c:v>7424479</c:v>
                </c:pt>
                <c:pt idx="4">
                  <c:v>7427797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65AA-4428-87D8-45EBD6D89B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758003248"/>
        <c:axId val="1757988368"/>
      </c:barChart>
      <c:catAx>
        <c:axId val="17580032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 dirty="0">
                    <a:solidFill>
                      <a:schemeClr val="tx1"/>
                    </a:solidFill>
                  </a:rPr>
                  <a:t>Fiscal 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57988368"/>
        <c:crosses val="autoZero"/>
        <c:auto val="1"/>
        <c:lblAlgn val="ctr"/>
        <c:lblOffset val="100"/>
        <c:noMultiLvlLbl val="0"/>
      </c:catAx>
      <c:valAx>
        <c:axId val="1757988368"/>
        <c:scaling>
          <c:orientation val="minMax"/>
          <c:max val="100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 dirty="0">
                    <a:solidFill>
                      <a:schemeClr val="tx1"/>
                    </a:solidFill>
                  </a:rPr>
                  <a:t>Dollars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_(* #,##0_);_(* \(#,##0\);_(* &quot;-&quot;_);_(@_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58003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62" b="1" i="0" u="none" strike="noStrike" kern="1200" spc="0" baseline="0" dirty="0">
                <a:solidFill>
                  <a:schemeClr val="tx1"/>
                </a:solidFill>
              </a:rPr>
              <a:t>Expenditures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Salaries and Wages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0" i="0" u="none" strike="noStrike" kern="1200" cap="small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900" cap="small" baseline="0" dirty="0">
                        <a:solidFill>
                          <a:schemeClr val="bg1"/>
                        </a:solidFill>
                      </a:rPr>
                      <a:t>18%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cap="small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FB5-4622-9339-24382AFC331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900" b="1" dirty="0">
                        <a:solidFill>
                          <a:schemeClr val="bg1"/>
                        </a:solidFill>
                      </a:rPr>
                      <a:t>17%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BFB5-4622-9339-24382AFC331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900" b="1" dirty="0">
                        <a:solidFill>
                          <a:schemeClr val="bg1"/>
                        </a:solidFill>
                      </a:rPr>
                      <a:t>16%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BFB5-4622-9339-24382AFC331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900" b="1" dirty="0">
                        <a:solidFill>
                          <a:schemeClr val="bg1"/>
                        </a:solidFill>
                      </a:rPr>
                      <a:t>17%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BFB5-4622-9339-24382AFC3317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900" b="1" dirty="0">
                        <a:solidFill>
                          <a:schemeClr val="bg1"/>
                        </a:solidFill>
                      </a:rPr>
                      <a:t>17%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BFB5-4622-9339-24382AFC33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Sheet1!$B$1:$F$1</c:f>
              <c:strCache>
                <c:ptCount val="5"/>
                <c:pt idx="0">
                  <c:v>FY2026</c:v>
                </c:pt>
                <c:pt idx="1">
                  <c:v>FY2027</c:v>
                </c:pt>
                <c:pt idx="2">
                  <c:v>FY2028</c:v>
                </c:pt>
                <c:pt idx="3">
                  <c:v>FY2029</c:v>
                </c:pt>
                <c:pt idx="4">
                  <c:v>FY2030</c:v>
                </c:pt>
              </c:strCache>
            </c:strRef>
          </c:cat>
          <c:val>
            <c:numRef>
              <c:f>Sheet1!$B$2:$F$2</c:f>
              <c:numCache>
                <c:formatCode>_(* #,##0_);_(* \(#,##0\);_(* "-"??_);_(@_)</c:formatCode>
                <c:ptCount val="5"/>
                <c:pt idx="0">
                  <c:v>14678095</c:v>
                </c:pt>
                <c:pt idx="1">
                  <c:v>15118438</c:v>
                </c:pt>
                <c:pt idx="2">
                  <c:v>15571992</c:v>
                </c:pt>
                <c:pt idx="3">
                  <c:v>16039153</c:v>
                </c:pt>
                <c:pt idx="4">
                  <c:v>16520327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8C-47BB-8311-C4DC50B7F636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Benefits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0" i="0" u="none" strike="noStrike" kern="1200" cap="small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900" cap="small" baseline="0" dirty="0">
                        <a:solidFill>
                          <a:schemeClr val="bg1"/>
                        </a:solidFill>
                      </a:rPr>
                      <a:t>6%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cap="small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BFB5-4622-9339-24382AFC331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900" b="1" dirty="0">
                        <a:solidFill>
                          <a:schemeClr val="bg1"/>
                        </a:solidFill>
                      </a:rPr>
                      <a:t>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BFB5-4622-9339-24382AFC331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900" b="1" dirty="0">
                        <a:solidFill>
                          <a:schemeClr val="bg1"/>
                        </a:solidFill>
                      </a:rPr>
                      <a:t>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BFB5-4622-9339-24382AFC331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900" b="1" dirty="0">
                        <a:solidFill>
                          <a:schemeClr val="bg1"/>
                        </a:solidFill>
                      </a:rPr>
                      <a:t>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BFB5-4622-9339-24382AFC3317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900" b="1" dirty="0">
                        <a:solidFill>
                          <a:schemeClr val="bg1"/>
                        </a:solidFill>
                      </a:rPr>
                      <a:t>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BFB5-4622-9339-24382AFC33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Sheet1!$B$1:$F$1</c:f>
              <c:strCache>
                <c:ptCount val="5"/>
                <c:pt idx="0">
                  <c:v>FY2026</c:v>
                </c:pt>
                <c:pt idx="1">
                  <c:v>FY2027</c:v>
                </c:pt>
                <c:pt idx="2">
                  <c:v>FY2028</c:v>
                </c:pt>
                <c:pt idx="3">
                  <c:v>FY2029</c:v>
                </c:pt>
                <c:pt idx="4">
                  <c:v>FY2030</c:v>
                </c:pt>
              </c:strCache>
            </c:strRef>
          </c:cat>
          <c:val>
            <c:numRef>
              <c:f>Sheet1!$B$3:$F$3</c:f>
              <c:numCache>
                <c:formatCode>_(* #,##0_);_(* \(#,##0\);_(* "-"??_);_(@_)</c:formatCode>
                <c:ptCount val="5"/>
                <c:pt idx="0">
                  <c:v>4949339</c:v>
                </c:pt>
                <c:pt idx="1">
                  <c:v>5111883</c:v>
                </c:pt>
                <c:pt idx="2">
                  <c:v>5329118</c:v>
                </c:pt>
                <c:pt idx="3">
                  <c:v>5559322</c:v>
                </c:pt>
                <c:pt idx="4">
                  <c:v>5803338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58C-47BB-8311-C4DC50B7F636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Operations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1000" b="1" dirty="0">
                        <a:solidFill>
                          <a:schemeClr val="bg1"/>
                        </a:solidFill>
                      </a:rPr>
                      <a:t>11%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BFB5-4622-9339-24382AFC331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000" b="1" dirty="0">
                        <a:solidFill>
                          <a:schemeClr val="bg1"/>
                        </a:solidFill>
                      </a:rPr>
                      <a:t>11%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BFB5-4622-9339-24382AFC331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900" b="1" dirty="0">
                        <a:solidFill>
                          <a:schemeClr val="bg1"/>
                        </a:solidFill>
                      </a:rPr>
                      <a:t>17%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BFB5-4622-9339-24382AFC331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900" b="1" dirty="0">
                        <a:solidFill>
                          <a:schemeClr val="bg1"/>
                        </a:solidFill>
                      </a:rPr>
                      <a:t>10%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BFB5-4622-9339-24382AFC3317}"/>
                </c:ext>
              </c:extLst>
            </c:dLbl>
            <c:dLbl>
              <c:idx val="4"/>
              <c:layout>
                <c:manualLayout>
                  <c:x val="8.6805555555555559E-3"/>
                  <c:y val="-3.472222222222222E-3"/>
                </c:manualLayout>
              </c:layout>
              <c:tx>
                <c:rich>
                  <a:bodyPr/>
                  <a:lstStyle/>
                  <a:p>
                    <a:r>
                      <a:rPr lang="en-US" sz="900" b="1" dirty="0">
                        <a:solidFill>
                          <a:schemeClr val="bg1"/>
                        </a:solidFill>
                      </a:rPr>
                      <a:t>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BFB5-4622-9339-24382AFC33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Sheet1!$B$1:$F$1</c:f>
              <c:strCache>
                <c:ptCount val="5"/>
                <c:pt idx="0">
                  <c:v>FY2026</c:v>
                </c:pt>
                <c:pt idx="1">
                  <c:v>FY2027</c:v>
                </c:pt>
                <c:pt idx="2">
                  <c:v>FY2028</c:v>
                </c:pt>
                <c:pt idx="3">
                  <c:v>FY2029</c:v>
                </c:pt>
                <c:pt idx="4">
                  <c:v>FY2030</c:v>
                </c:pt>
              </c:strCache>
            </c:strRef>
          </c:cat>
          <c:val>
            <c:numRef>
              <c:f>Sheet1!$B$4:$F$4</c:f>
              <c:numCache>
                <c:formatCode>_(* #,##0_);_(* \(#,##0\);_(* "-"??_);_(@_)</c:formatCode>
                <c:ptCount val="5"/>
                <c:pt idx="0">
                  <c:v>8829465</c:v>
                </c:pt>
                <c:pt idx="1">
                  <c:v>9864354</c:v>
                </c:pt>
                <c:pt idx="2">
                  <c:v>16750090</c:v>
                </c:pt>
                <c:pt idx="3">
                  <c:v>8845838</c:v>
                </c:pt>
                <c:pt idx="4">
                  <c:v>9017644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58C-47BB-8311-C4DC50B7F636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Contractual Services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FY2026</c:v>
                </c:pt>
                <c:pt idx="1">
                  <c:v>FY2027</c:v>
                </c:pt>
                <c:pt idx="2">
                  <c:v>FY2028</c:v>
                </c:pt>
                <c:pt idx="3">
                  <c:v>FY2029</c:v>
                </c:pt>
                <c:pt idx="4">
                  <c:v>FY2030</c:v>
                </c:pt>
              </c:strCache>
            </c:strRef>
          </c:cat>
          <c:val>
            <c:numRef>
              <c:f>Sheet1!$B$5:$F$5</c:f>
              <c:numCache>
                <c:formatCode>_(* #,##0_);_(* \(#,##0\);_(* "-"??_);_(@_)</c:formatCode>
                <c:ptCount val="5"/>
                <c:pt idx="0">
                  <c:v>83925</c:v>
                </c:pt>
                <c:pt idx="1">
                  <c:v>83925</c:v>
                </c:pt>
                <c:pt idx="2">
                  <c:v>86443</c:v>
                </c:pt>
                <c:pt idx="3">
                  <c:v>83925</c:v>
                </c:pt>
                <c:pt idx="4">
                  <c:v>83925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58C-47BB-8311-C4DC50B7F636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Capital Improvements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900" b="1" dirty="0">
                        <a:solidFill>
                          <a:schemeClr val="bg1"/>
                        </a:solidFill>
                      </a:rPr>
                      <a:t>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BFB5-4622-9339-24382AFC331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900" b="1" cap="small" baseline="0" dirty="0">
                        <a:solidFill>
                          <a:schemeClr val="bg1"/>
                        </a:solidFill>
                      </a:rPr>
                      <a:t>3</a:t>
                    </a:r>
                    <a:r>
                      <a:rPr lang="en-US" sz="900" cap="small" baseline="0" dirty="0">
                        <a:solidFill>
                          <a:schemeClr val="bg1"/>
                        </a:solidFill>
                      </a:rPr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BFB5-4622-9339-24382AFC331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900" b="1" dirty="0">
                        <a:solidFill>
                          <a:schemeClr val="bg1"/>
                        </a:solidFill>
                      </a:rPr>
                      <a:t>1.3%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BFB5-4622-9339-24382AFC331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900" b="1" dirty="0">
                        <a:solidFill>
                          <a:schemeClr val="bg1"/>
                        </a:solidFill>
                      </a:rPr>
                      <a:t>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BFB5-4622-9339-24382AFC3317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900" b="1" dirty="0">
                        <a:solidFill>
                          <a:schemeClr val="bg1"/>
                        </a:solidFill>
                      </a:rPr>
                      <a:t>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BFB5-4622-9339-24382AFC33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Sheet1!$B$1:$F$1</c:f>
              <c:strCache>
                <c:ptCount val="5"/>
                <c:pt idx="0">
                  <c:v>FY2026</c:v>
                </c:pt>
                <c:pt idx="1">
                  <c:v>FY2027</c:v>
                </c:pt>
                <c:pt idx="2">
                  <c:v>FY2028</c:v>
                </c:pt>
                <c:pt idx="3">
                  <c:v>FY2029</c:v>
                </c:pt>
                <c:pt idx="4">
                  <c:v>FY2030</c:v>
                </c:pt>
              </c:strCache>
            </c:strRef>
          </c:cat>
          <c:val>
            <c:numRef>
              <c:f>Sheet1!$B$6:$F$6</c:f>
              <c:numCache>
                <c:formatCode>_(* #,##0_);_(* \(#,##0\);_(* "-"??_);_(@_)</c:formatCode>
                <c:ptCount val="5"/>
                <c:pt idx="0">
                  <c:v>3640758</c:v>
                </c:pt>
                <c:pt idx="1">
                  <c:v>2197043</c:v>
                </c:pt>
                <c:pt idx="2">
                  <c:v>1257020</c:v>
                </c:pt>
                <c:pt idx="3">
                  <c:v>1542561</c:v>
                </c:pt>
                <c:pt idx="4">
                  <c:v>3351927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58C-47BB-8311-C4DC50B7F636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Debt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900" b="1">
                        <a:solidFill>
                          <a:schemeClr val="bg1"/>
                        </a:solidFill>
                      </a:rPr>
                      <a:t>14%</a:t>
                    </a:r>
                    <a:endParaRPr lang="en-US" sz="900" b="1" dirty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BFB5-4622-9339-24382AFC3317}"/>
                </c:ext>
              </c:extLst>
            </c:dLbl>
            <c:dLbl>
              <c:idx val="1"/>
              <c:layout>
                <c:manualLayout>
                  <c:x val="5.208333333333333E-3"/>
                  <c:y val="6.3656672040099962E-17"/>
                </c:manualLayout>
              </c:layout>
              <c:tx>
                <c:rich>
                  <a:bodyPr/>
                  <a:lstStyle/>
                  <a:p>
                    <a:r>
                      <a:rPr lang="en-US" sz="900" b="1" dirty="0">
                        <a:solidFill>
                          <a:schemeClr val="bg1"/>
                        </a:solidFill>
                      </a:rPr>
                      <a:t>16%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5-BFB5-4622-9339-24382AFC331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900" b="1">
                        <a:solidFill>
                          <a:schemeClr val="bg1"/>
                        </a:solidFill>
                      </a:rPr>
                      <a:t>17.1%</a:t>
                    </a:r>
                    <a:endParaRPr lang="en-US" sz="900" b="1" dirty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6-BFB5-4622-9339-24382AFC331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900" b="1" dirty="0">
                        <a:solidFill>
                          <a:schemeClr val="bg1"/>
                        </a:solidFill>
                      </a:rPr>
                      <a:t>18%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7-BFB5-4622-9339-24382AFC3317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900" b="1" dirty="0">
                        <a:solidFill>
                          <a:schemeClr val="bg1"/>
                        </a:solidFill>
                      </a:rPr>
                      <a:t>17%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8-BFB5-4622-9339-24382AFC33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Sheet1!$B$1:$F$1</c:f>
              <c:strCache>
                <c:ptCount val="5"/>
                <c:pt idx="0">
                  <c:v>FY2026</c:v>
                </c:pt>
                <c:pt idx="1">
                  <c:v>FY2027</c:v>
                </c:pt>
                <c:pt idx="2">
                  <c:v>FY2028</c:v>
                </c:pt>
                <c:pt idx="3">
                  <c:v>FY2029</c:v>
                </c:pt>
                <c:pt idx="4">
                  <c:v>FY2030</c:v>
                </c:pt>
              </c:strCache>
            </c:strRef>
          </c:cat>
          <c:val>
            <c:numRef>
              <c:f>Sheet1!$B$7:$F$7</c:f>
              <c:numCache>
                <c:formatCode>_(* #,##0_);_(* \(#,##0\);_(* "-"??_);_(@_)</c:formatCode>
                <c:ptCount val="5"/>
                <c:pt idx="0">
                  <c:v>11804770</c:v>
                </c:pt>
                <c:pt idx="1">
                  <c:v>13956535</c:v>
                </c:pt>
                <c:pt idx="2">
                  <c:v>16734687</c:v>
                </c:pt>
                <c:pt idx="3">
                  <c:v>16412322</c:v>
                </c:pt>
                <c:pt idx="4">
                  <c:v>16199195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58C-47BB-8311-C4DC50B7F636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School Appropriation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900" b="1" dirty="0">
                        <a:solidFill>
                          <a:schemeClr val="bg1"/>
                        </a:solidFill>
                      </a:rPr>
                      <a:t>40%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9-BFB5-4622-9339-24382AFC331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900" b="1" dirty="0">
                        <a:solidFill>
                          <a:schemeClr val="bg1"/>
                        </a:solidFill>
                      </a:rPr>
                      <a:t>40%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A-BFB5-4622-9339-24382AFC331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900" b="1" dirty="0">
                        <a:solidFill>
                          <a:schemeClr val="bg1"/>
                        </a:solidFill>
                      </a:rPr>
                      <a:t>37.2%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B-BFB5-4622-9339-24382AFC331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900" b="1" dirty="0">
                        <a:solidFill>
                          <a:schemeClr val="bg1"/>
                        </a:solidFill>
                      </a:rPr>
                      <a:t>41%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C-BFB5-4622-9339-24382AFC3317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900" b="1" dirty="0">
                        <a:solidFill>
                          <a:schemeClr val="bg1"/>
                        </a:solidFill>
                      </a:rPr>
                      <a:t>40%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D-BFB5-4622-9339-24382AFC33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Sheet1!$B$1:$F$1</c:f>
              <c:strCache>
                <c:ptCount val="5"/>
                <c:pt idx="0">
                  <c:v>FY2026</c:v>
                </c:pt>
                <c:pt idx="1">
                  <c:v>FY2027</c:v>
                </c:pt>
                <c:pt idx="2">
                  <c:v>FY2028</c:v>
                </c:pt>
                <c:pt idx="3">
                  <c:v>FY2029</c:v>
                </c:pt>
                <c:pt idx="4">
                  <c:v>FY2030</c:v>
                </c:pt>
              </c:strCache>
            </c:strRef>
          </c:cat>
          <c:val>
            <c:numRef>
              <c:f>Sheet1!$B$8:$F$8</c:f>
              <c:numCache>
                <c:formatCode>_(* #,##0_);_(* \(#,##0\);_(* "-"??_);_(@_)</c:formatCode>
                <c:ptCount val="5"/>
                <c:pt idx="0">
                  <c:v>33804494</c:v>
                </c:pt>
                <c:pt idx="1">
                  <c:v>35120674</c:v>
                </c:pt>
                <c:pt idx="2">
                  <c:v>36489501</c:v>
                </c:pt>
                <c:pt idx="3">
                  <c:v>37557186</c:v>
                </c:pt>
                <c:pt idx="4">
                  <c:v>38656902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58C-47BB-8311-C4DC50B7F636}"/>
            </c:ext>
          </c:extLst>
        </c:ser>
        <c:ser>
          <c:idx val="7"/>
          <c:order val="7"/>
          <c:tx>
            <c:strRef>
              <c:f>Sheet1!$A$9</c:f>
              <c:strCache>
                <c:ptCount val="1"/>
                <c:pt idx="0">
                  <c:v>Transfers to other Funds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E-BFB5-4622-9339-24382AFC331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F-BFB5-4622-9339-24382AFC331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0-BFB5-4622-9339-24382AFC331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1-BFB5-4622-9339-24382AFC3317}"/>
                </c:ext>
              </c:extLst>
            </c:dLbl>
            <c:dLbl>
              <c:idx val="4"/>
              <c:layout>
                <c:manualLayout>
                  <c:x val="5.208333333333333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22-BFB5-4622-9339-24382AFC33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cap="small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Sheet1!$B$1:$F$1</c:f>
              <c:strCache>
                <c:ptCount val="5"/>
                <c:pt idx="0">
                  <c:v>FY2026</c:v>
                </c:pt>
                <c:pt idx="1">
                  <c:v>FY2027</c:v>
                </c:pt>
                <c:pt idx="2">
                  <c:v>FY2028</c:v>
                </c:pt>
                <c:pt idx="3">
                  <c:v>FY2029</c:v>
                </c:pt>
                <c:pt idx="4">
                  <c:v>FY2030</c:v>
                </c:pt>
              </c:strCache>
            </c:strRef>
          </c:cat>
          <c:val>
            <c:numRef>
              <c:f>Sheet1!$B$9:$F$9</c:f>
              <c:numCache>
                <c:formatCode>_(* #,##0_);_(* \(#,##0\);_(* "-"??_);_(@_)</c:formatCode>
                <c:ptCount val="5"/>
                <c:pt idx="0">
                  <c:v>5724741</c:v>
                </c:pt>
                <c:pt idx="1">
                  <c:v>6176937</c:v>
                </c:pt>
                <c:pt idx="2">
                  <c:v>5887096</c:v>
                </c:pt>
                <c:pt idx="3">
                  <c:v>6505379</c:v>
                </c:pt>
                <c:pt idx="4">
                  <c:v>6872930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F58C-47BB-8311-C4DC50B7F6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758015248"/>
        <c:axId val="1758024848"/>
      </c:barChart>
      <c:catAx>
        <c:axId val="17580152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 dirty="0">
                    <a:solidFill>
                      <a:schemeClr val="tx1"/>
                    </a:solidFill>
                  </a:rPr>
                  <a:t>Fiscal 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58024848"/>
        <c:crosses val="autoZero"/>
        <c:auto val="1"/>
        <c:lblAlgn val="ctr"/>
        <c:lblOffset val="100"/>
        <c:noMultiLvlLbl val="0"/>
      </c:catAx>
      <c:valAx>
        <c:axId val="1758024848"/>
        <c:scaling>
          <c:orientation val="minMax"/>
          <c:max val="100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 dirty="0">
                    <a:solidFill>
                      <a:schemeClr val="tx1"/>
                    </a:solidFill>
                  </a:rPr>
                  <a:t>Dollars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58015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Revenue</a:t>
            </a:r>
            <a:r>
              <a:rPr lang="en-US" baseline="0" dirty="0"/>
              <a:t> Sources</a:t>
            </a:r>
            <a:r>
              <a:rPr lang="en-US" dirty="0"/>
              <a:t> - School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Local Appropriation for Education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900" b="1" dirty="0">
                        <a:solidFill>
                          <a:schemeClr val="bg1"/>
                        </a:solidFill>
                      </a:rPr>
                      <a:t>71%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1F88-440C-89C4-91EBDA38735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73%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1F88-440C-89C4-91EBDA38735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73%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1F88-440C-89C4-91EBDA38735F}"/>
                </c:ext>
              </c:extLst>
            </c:dLbl>
            <c:dLbl>
              <c:idx val="3"/>
              <c:layout>
                <c:manualLayout>
                  <c:x val="-3.5240466933412675E-3"/>
                  <c:y val="-3.396054266273116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1F88-440C-89C4-91EBDA38735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74%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1F88-440C-89C4-91EBDA38735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cap="small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Sheet1!$B$1:$F$1</c:f>
              <c:strCache>
                <c:ptCount val="5"/>
                <c:pt idx="0">
                  <c:v>FY2026</c:v>
                </c:pt>
                <c:pt idx="1">
                  <c:v>FY2027</c:v>
                </c:pt>
                <c:pt idx="2">
                  <c:v>FY2028</c:v>
                </c:pt>
                <c:pt idx="3">
                  <c:v>FY2029</c:v>
                </c:pt>
                <c:pt idx="4">
                  <c:v>FY2030</c:v>
                </c:pt>
              </c:strCache>
            </c:strRef>
          </c:cat>
          <c:val>
            <c:numRef>
              <c:f>Sheet1!$B$2:$F$2</c:f>
              <c:numCache>
                <c:formatCode>_(* #,##0.00_);_(* \(#,##0.00\);_(* "-"??_);_(@_)</c:formatCode>
                <c:ptCount val="5"/>
                <c:pt idx="0">
                  <c:v>32904494</c:v>
                </c:pt>
                <c:pt idx="1">
                  <c:v>34220674</c:v>
                </c:pt>
                <c:pt idx="2">
                  <c:v>35589501</c:v>
                </c:pt>
                <c:pt idx="3">
                  <c:v>36657186</c:v>
                </c:pt>
                <c:pt idx="4">
                  <c:v>37756902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DE-4CFF-9049-B93DCF6B5F1B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Tuition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FY2026</c:v>
                </c:pt>
                <c:pt idx="1">
                  <c:v>FY2027</c:v>
                </c:pt>
                <c:pt idx="2">
                  <c:v>FY2028</c:v>
                </c:pt>
                <c:pt idx="3">
                  <c:v>FY2029</c:v>
                </c:pt>
                <c:pt idx="4">
                  <c:v>FY2030</c:v>
                </c:pt>
              </c:strCache>
            </c:strRef>
          </c:cat>
          <c:val>
            <c:numRef>
              <c:f>Sheet1!$B$3:$F$3</c:f>
              <c:numCache>
                <c:formatCode>_(* #,##0.00_);_(* \(#,##0.00\);_(* "-"??_);_(@_)</c:formatCode>
                <c:ptCount val="5"/>
                <c:pt idx="0">
                  <c:v>298400</c:v>
                </c:pt>
                <c:pt idx="1">
                  <c:v>307352</c:v>
                </c:pt>
                <c:pt idx="2">
                  <c:v>316573</c:v>
                </c:pt>
                <c:pt idx="3">
                  <c:v>326070</c:v>
                </c:pt>
                <c:pt idx="4">
                  <c:v>335852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9DE-4CFF-9049-B93DCF6B5F1B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Impact Aid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1F88-440C-89C4-91EBDA38735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1F88-440C-89C4-91EBDA38735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1F88-440C-89C4-91EBDA38735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1F88-440C-89C4-91EBDA38735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1F88-440C-89C4-91EBDA38735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cap="small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Sheet1!$B$1:$F$1</c:f>
              <c:strCache>
                <c:ptCount val="5"/>
                <c:pt idx="0">
                  <c:v>FY2026</c:v>
                </c:pt>
                <c:pt idx="1">
                  <c:v>FY2027</c:v>
                </c:pt>
                <c:pt idx="2">
                  <c:v>FY2028</c:v>
                </c:pt>
                <c:pt idx="3">
                  <c:v>FY2029</c:v>
                </c:pt>
                <c:pt idx="4">
                  <c:v>FY2030</c:v>
                </c:pt>
              </c:strCache>
            </c:strRef>
          </c:cat>
          <c:val>
            <c:numRef>
              <c:f>Sheet1!$B$4:$F$4</c:f>
              <c:numCache>
                <c:formatCode>_(* #,##0.00_);_(* \(#,##0.00\);_(* "-"??_);_(@_)</c:formatCode>
                <c:ptCount val="5"/>
                <c:pt idx="0">
                  <c:v>1323625</c:v>
                </c:pt>
                <c:pt idx="1">
                  <c:v>1323625</c:v>
                </c:pt>
                <c:pt idx="2">
                  <c:v>1323625</c:v>
                </c:pt>
                <c:pt idx="3">
                  <c:v>1323625</c:v>
                </c:pt>
                <c:pt idx="4">
                  <c:v>1323625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9DE-4CFF-9049-B93DCF6B5F1B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Medicaid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FY2026</c:v>
                </c:pt>
                <c:pt idx="1">
                  <c:v>FY2027</c:v>
                </c:pt>
                <c:pt idx="2">
                  <c:v>FY2028</c:v>
                </c:pt>
                <c:pt idx="3">
                  <c:v>FY2029</c:v>
                </c:pt>
                <c:pt idx="4">
                  <c:v>FY2030</c:v>
                </c:pt>
              </c:strCache>
            </c:strRef>
          </c:cat>
          <c:val>
            <c:numRef>
              <c:f>Sheet1!$B$5:$F$5</c:f>
              <c:numCache>
                <c:formatCode>_(* #,##0.00_);_(* \(#,##0.00\);_(* "-"??_);_(@_)</c:formatCode>
                <c:ptCount val="5"/>
                <c:pt idx="0">
                  <c:v>586550</c:v>
                </c:pt>
                <c:pt idx="1">
                  <c:v>604147</c:v>
                </c:pt>
                <c:pt idx="2">
                  <c:v>622271</c:v>
                </c:pt>
                <c:pt idx="3">
                  <c:v>640939</c:v>
                </c:pt>
                <c:pt idx="4">
                  <c:v>660167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9DE-4CFF-9049-B93DCF6B5F1B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Federal Food Service Reimbursement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FY2026</c:v>
                </c:pt>
                <c:pt idx="1">
                  <c:v>FY2027</c:v>
                </c:pt>
                <c:pt idx="2">
                  <c:v>FY2028</c:v>
                </c:pt>
                <c:pt idx="3">
                  <c:v>FY2029</c:v>
                </c:pt>
                <c:pt idx="4">
                  <c:v>FY2030</c:v>
                </c:pt>
              </c:strCache>
            </c:strRef>
          </c:cat>
          <c:val>
            <c:numRef>
              <c:f>Sheet1!$B$6:$F$6</c:f>
              <c:numCache>
                <c:formatCode>_(* #,##0.00_);_(* \(#,##0.00\);_(* "-"??_);_(@_)</c:formatCode>
                <c:ptCount val="5"/>
                <c:pt idx="0">
                  <c:v>438000</c:v>
                </c:pt>
                <c:pt idx="1">
                  <c:v>451140</c:v>
                </c:pt>
                <c:pt idx="2">
                  <c:v>464674</c:v>
                </c:pt>
                <c:pt idx="3">
                  <c:v>478614</c:v>
                </c:pt>
                <c:pt idx="4">
                  <c:v>492972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D7-46A0-A73E-3892C58C0806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Other Federal Aid Funds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1F88-440C-89C4-91EBDA38735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1F88-440C-89C4-91EBDA38735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1F88-440C-89C4-91EBDA38735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1F88-440C-89C4-91EBDA38735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1F88-440C-89C4-91EBDA38735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cap="small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Sheet1!$B$1:$F$1</c:f>
              <c:strCache>
                <c:ptCount val="5"/>
                <c:pt idx="0">
                  <c:v>FY2026</c:v>
                </c:pt>
                <c:pt idx="1">
                  <c:v>FY2027</c:v>
                </c:pt>
                <c:pt idx="2">
                  <c:v>FY2028</c:v>
                </c:pt>
                <c:pt idx="3">
                  <c:v>FY2029</c:v>
                </c:pt>
                <c:pt idx="4">
                  <c:v>FY2030</c:v>
                </c:pt>
              </c:strCache>
            </c:strRef>
          </c:cat>
          <c:val>
            <c:numRef>
              <c:f>Sheet1!$B$7:$F$7</c:f>
              <c:numCache>
                <c:formatCode>_(* #,##0.00_);_(* \(#,##0.00\);_(* "-"??_);_(@_)</c:formatCode>
                <c:ptCount val="5"/>
                <c:pt idx="0">
                  <c:v>1736930</c:v>
                </c:pt>
                <c:pt idx="1">
                  <c:v>1363348</c:v>
                </c:pt>
                <c:pt idx="2">
                  <c:v>1363348</c:v>
                </c:pt>
                <c:pt idx="3">
                  <c:v>1363348</c:v>
                </c:pt>
                <c:pt idx="4">
                  <c:v>1363348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7D7-46A0-A73E-3892C58C0806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Housing Aid Capital Projects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FY2026</c:v>
                </c:pt>
                <c:pt idx="1">
                  <c:v>FY2027</c:v>
                </c:pt>
                <c:pt idx="2">
                  <c:v>FY2028</c:v>
                </c:pt>
                <c:pt idx="3">
                  <c:v>FY2029</c:v>
                </c:pt>
                <c:pt idx="4">
                  <c:v>FY2030</c:v>
                </c:pt>
              </c:strCache>
            </c:strRef>
          </c:cat>
          <c:val>
            <c:numRef>
              <c:f>Sheet1!$B$8:$F$8</c:f>
              <c:numCache>
                <c:formatCode>_(* #,##0.00_);_(* \(#,##0.00\);_(* "-"??_);_(@_)</c:formatCode>
                <c:ptCount val="5"/>
                <c:pt idx="0">
                  <c:v>400000</c:v>
                </c:pt>
                <c:pt idx="1">
                  <c:v>300000</c:v>
                </c:pt>
                <c:pt idx="2">
                  <c:v>300000</c:v>
                </c:pt>
                <c:pt idx="3">
                  <c:v>300000</c:v>
                </c:pt>
                <c:pt idx="4">
                  <c:v>300000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7D7-46A0-A73E-3892C58C0806}"/>
            </c:ext>
          </c:extLst>
        </c:ser>
        <c:ser>
          <c:idx val="7"/>
          <c:order val="7"/>
          <c:tx>
            <c:strRef>
              <c:f>Sheet1!$A$9</c:f>
              <c:strCache>
                <c:ptCount val="1"/>
                <c:pt idx="0">
                  <c:v>Other State Revenue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15%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1F88-440C-89C4-91EBDA38735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14%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1F88-440C-89C4-91EBDA38735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14%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1F88-440C-89C4-91EBDA38735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14%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1F88-440C-89C4-91EBDA38735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1F88-440C-89C4-91EBDA38735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cap="small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Sheet1!$B$1:$F$1</c:f>
              <c:strCache>
                <c:ptCount val="5"/>
                <c:pt idx="0">
                  <c:v>FY2026</c:v>
                </c:pt>
                <c:pt idx="1">
                  <c:v>FY2027</c:v>
                </c:pt>
                <c:pt idx="2">
                  <c:v>FY2028</c:v>
                </c:pt>
                <c:pt idx="3">
                  <c:v>FY2029</c:v>
                </c:pt>
                <c:pt idx="4">
                  <c:v>FY2030</c:v>
                </c:pt>
              </c:strCache>
            </c:strRef>
          </c:cat>
          <c:val>
            <c:numRef>
              <c:f>Sheet1!$B$9:$F$9</c:f>
              <c:numCache>
                <c:formatCode>_(* #,##0.00_);_(* \(#,##0.00\);_(* "-"??_);_(@_)</c:formatCode>
                <c:ptCount val="5"/>
                <c:pt idx="0">
                  <c:v>6803619</c:v>
                </c:pt>
                <c:pt idx="1">
                  <c:v>6803619</c:v>
                </c:pt>
                <c:pt idx="2">
                  <c:v>6803619</c:v>
                </c:pt>
                <c:pt idx="3">
                  <c:v>6803619</c:v>
                </c:pt>
                <c:pt idx="4">
                  <c:v>6803619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7D7-46A0-A73E-3892C58C0806}"/>
            </c:ext>
          </c:extLst>
        </c:ser>
        <c:ser>
          <c:idx val="8"/>
          <c:order val="8"/>
          <c:tx>
            <c:strRef>
              <c:f>Sheet1!$A$10</c:f>
              <c:strCache>
                <c:ptCount val="1"/>
                <c:pt idx="0">
                  <c:v>Miscellaneous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5-1F88-440C-89C4-91EBDA38735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6-1F88-440C-89C4-91EBDA38735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7-1F88-440C-89C4-91EBDA38735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8-1F88-440C-89C4-91EBDA38735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9-1F88-440C-89C4-91EBDA38735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cap="small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Sheet1!$B$1:$F$1</c:f>
              <c:strCache>
                <c:ptCount val="5"/>
                <c:pt idx="0">
                  <c:v>FY2026</c:v>
                </c:pt>
                <c:pt idx="1">
                  <c:v>FY2027</c:v>
                </c:pt>
                <c:pt idx="2">
                  <c:v>FY2028</c:v>
                </c:pt>
                <c:pt idx="3">
                  <c:v>FY2029</c:v>
                </c:pt>
                <c:pt idx="4">
                  <c:v>FY2030</c:v>
                </c:pt>
              </c:strCache>
            </c:strRef>
          </c:cat>
          <c:val>
            <c:numRef>
              <c:f>Sheet1!$B$10:$F$10</c:f>
              <c:numCache>
                <c:formatCode>_(* #,##0.00_);_(* \(#,##0.00\);_(* "-"??_);_(@_)</c:formatCode>
                <c:ptCount val="5"/>
                <c:pt idx="0">
                  <c:v>1787652</c:v>
                </c:pt>
                <c:pt idx="1">
                  <c:v>1787652</c:v>
                </c:pt>
                <c:pt idx="2">
                  <c:v>1787652</c:v>
                </c:pt>
                <c:pt idx="3">
                  <c:v>1787652</c:v>
                </c:pt>
                <c:pt idx="4">
                  <c:v>1787652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7D7-46A0-A73E-3892C58C08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03719424"/>
        <c:axId val="1103717504"/>
      </c:barChart>
      <c:catAx>
        <c:axId val="110371942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 dirty="0">
                    <a:solidFill>
                      <a:schemeClr val="tx1"/>
                    </a:solidFill>
                  </a:rPr>
                  <a:t>Fiscal 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03717504"/>
        <c:crossesAt val="0"/>
        <c:auto val="1"/>
        <c:lblAlgn val="ctr"/>
        <c:lblOffset val="100"/>
        <c:noMultiLvlLbl val="0"/>
      </c:catAx>
      <c:valAx>
        <c:axId val="1103717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0" baseline="0" dirty="0">
                    <a:solidFill>
                      <a:schemeClr val="tx1"/>
                    </a:solidFill>
                  </a:rPr>
                  <a:t>Dollars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_(* #,##0_);_(* \(#,##0\);_(* &quot;-&quot;_);_(@_)" sourceLinked="0"/>
        <c:majorTickMark val="out"/>
        <c:minorTickMark val="none"/>
        <c:tickLblPos val="low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037194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r"/>
      <c:layout>
        <c:manualLayout>
          <c:xMode val="edge"/>
          <c:yMode val="edge"/>
          <c:x val="0.66671383894523895"/>
          <c:y val="0.15184027777777778"/>
          <c:w val="0.32271402097473745"/>
          <c:h val="0.8063179444833372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Expenditures - School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Salaries and Wages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52%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3D19-4036-961F-54A047D293C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53%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3D19-4036-961F-54A047D293C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53%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3D19-4036-961F-54A047D293C4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53%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3D19-4036-961F-54A047D293C4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53%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3D19-4036-961F-54A047D293C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cap="small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Sheet1!$B$1:$F$1</c:f>
              <c:strCache>
                <c:ptCount val="5"/>
                <c:pt idx="0">
                  <c:v>FY2026</c:v>
                </c:pt>
                <c:pt idx="1">
                  <c:v>FY2027</c:v>
                </c:pt>
                <c:pt idx="2">
                  <c:v>FY2028</c:v>
                </c:pt>
                <c:pt idx="3">
                  <c:v>FY2029</c:v>
                </c:pt>
                <c:pt idx="4">
                  <c:v>FY2030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24149485</c:v>
                </c:pt>
                <c:pt idx="1">
                  <c:v>24873970</c:v>
                </c:pt>
                <c:pt idx="2">
                  <c:v>25620189</c:v>
                </c:pt>
                <c:pt idx="3">
                  <c:v>26388794</c:v>
                </c:pt>
                <c:pt idx="4">
                  <c:v>27180458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DE-4CFF-9049-B93DCF6B5F1B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Benefits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3D19-4036-961F-54A047D293C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18%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3D19-4036-961F-54A047D293C4}"/>
                </c:ext>
              </c:extLst>
            </c:dLbl>
            <c:dLbl>
              <c:idx val="2"/>
              <c:layout>
                <c:manualLayout>
                  <c:x val="3.472222222222222E-3"/>
                  <c:y val="-3.571570188806699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3D19-4036-961F-54A047D293C4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19%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3D19-4036-961F-54A047D293C4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3D19-4036-961F-54A047D293C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cap="small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Sheet1!$B$1:$F$1</c:f>
              <c:strCache>
                <c:ptCount val="5"/>
                <c:pt idx="0">
                  <c:v>FY2026</c:v>
                </c:pt>
                <c:pt idx="1">
                  <c:v>FY2027</c:v>
                </c:pt>
                <c:pt idx="2">
                  <c:v>FY2028</c:v>
                </c:pt>
                <c:pt idx="3">
                  <c:v>FY2029</c:v>
                </c:pt>
                <c:pt idx="4">
                  <c:v>FY2030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  <c:pt idx="0">
                  <c:v>7998621</c:v>
                </c:pt>
                <c:pt idx="1">
                  <c:v>8660186</c:v>
                </c:pt>
                <c:pt idx="2">
                  <c:v>9084982</c:v>
                </c:pt>
                <c:pt idx="3">
                  <c:v>9534053</c:v>
                </c:pt>
                <c:pt idx="4">
                  <c:v>10008935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9DE-4CFF-9049-B93DCF6B5F1B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Operations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29%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3D19-4036-961F-54A047D293C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28%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3D19-4036-961F-54A047D293C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28%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3D19-4036-961F-54A047D293C4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3D19-4036-961F-54A047D293C4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26%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3D19-4036-961F-54A047D293C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cap="small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Sheet1!$B$1:$F$1</c:f>
              <c:strCache>
                <c:ptCount val="5"/>
                <c:pt idx="0">
                  <c:v>FY2026</c:v>
                </c:pt>
                <c:pt idx="1">
                  <c:v>FY2027</c:v>
                </c:pt>
                <c:pt idx="2">
                  <c:v>FY2028</c:v>
                </c:pt>
                <c:pt idx="3">
                  <c:v>FY2029</c:v>
                </c:pt>
                <c:pt idx="4">
                  <c:v>FY2030</c:v>
                </c:pt>
              </c:strCache>
            </c:strRef>
          </c:cat>
          <c:val>
            <c:numRef>
              <c:f>Sheet1!$B$4:$F$4</c:f>
              <c:numCache>
                <c:formatCode>General</c:formatCode>
                <c:ptCount val="5"/>
                <c:pt idx="0">
                  <c:v>13590317</c:v>
                </c:pt>
                <c:pt idx="1">
                  <c:v>13127401</c:v>
                </c:pt>
                <c:pt idx="2">
                  <c:v>13366092</c:v>
                </c:pt>
                <c:pt idx="3">
                  <c:v>13258206</c:v>
                </c:pt>
                <c:pt idx="4">
                  <c:v>13134744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9DE-4CFF-9049-B93DCF6B5F1B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Capital Outlays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3D19-4036-961F-54A047D293C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3D19-4036-961F-54A047D293C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3D19-4036-961F-54A047D293C4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3D19-4036-961F-54A047D293C4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3D19-4036-961F-54A047D293C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Sheet1!$B$1:$F$1</c:f>
              <c:strCache>
                <c:ptCount val="5"/>
                <c:pt idx="0">
                  <c:v>FY2026</c:v>
                </c:pt>
                <c:pt idx="1">
                  <c:v>FY2027</c:v>
                </c:pt>
                <c:pt idx="2">
                  <c:v>FY2028</c:v>
                </c:pt>
                <c:pt idx="3">
                  <c:v>FY2029</c:v>
                </c:pt>
                <c:pt idx="4">
                  <c:v>FY2030</c:v>
                </c:pt>
              </c:strCache>
            </c:strRef>
          </c:cat>
          <c:val>
            <c:numRef>
              <c:f>Sheet1!$B$5:$F$5</c:f>
              <c:numCache>
                <c:formatCode>General</c:formatCode>
                <c:ptCount val="5"/>
                <c:pt idx="0">
                  <c:v>540847</c:v>
                </c:pt>
                <c:pt idx="1">
                  <c:v>500000</c:v>
                </c:pt>
                <c:pt idx="2">
                  <c:v>500000</c:v>
                </c:pt>
                <c:pt idx="3">
                  <c:v>500000</c:v>
                </c:pt>
                <c:pt idx="4">
                  <c:v>500000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9DE-4CFF-9049-B93DCF6B5F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03719424"/>
        <c:axId val="1103717504"/>
      </c:barChart>
      <c:catAx>
        <c:axId val="110371942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 dirty="0">
                    <a:solidFill>
                      <a:schemeClr val="tx1"/>
                    </a:solidFill>
                  </a:rPr>
                  <a:t>Fiscal 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03717504"/>
        <c:crossesAt val="0"/>
        <c:auto val="1"/>
        <c:lblAlgn val="ctr"/>
        <c:lblOffset val="100"/>
        <c:noMultiLvlLbl val="0"/>
      </c:catAx>
      <c:valAx>
        <c:axId val="1103717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0" baseline="0" dirty="0">
                    <a:solidFill>
                      <a:schemeClr val="tx1"/>
                    </a:solidFill>
                  </a:rPr>
                  <a:t>Dollars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_(* #,##0_);_(* \(#,##0\);_(* &quot;-&quot;_);_(@_)" sourceLinked="0"/>
        <c:majorTickMark val="out"/>
        <c:minorTickMark val="none"/>
        <c:tickLblPos val="low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037194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99EBE6-CBAD-4179-B7E4-8F047F40A53C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DEE58E6-CD9B-46E0-9906-68320F73FEF2}">
      <dgm:prSet phldrT="[Text]" custT="1">
        <dgm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>
        <a:solidFill>
          <a:srgbClr val="0070C0"/>
        </a:solidFill>
      </dgm:spPr>
      <dgm:t>
        <a:bodyPr/>
        <a:lstStyle/>
        <a:p>
          <a:pPr>
            <a:buNone/>
          </a:pPr>
          <a:endParaRPr lang="en-US" sz="1600" b="1" i="0" dirty="0"/>
        </a:p>
        <a:p>
          <a:pPr>
            <a:buNone/>
          </a:pPr>
          <a:r>
            <a:rPr lang="en-US" sz="1600" b="1" i="0" dirty="0"/>
            <a:t>Legal Mandate: </a:t>
          </a:r>
          <a:r>
            <a:rPr lang="en-US" sz="1600" b="0" i="0" dirty="0"/>
            <a:t>Municipalities must submit a </a:t>
          </a:r>
          <a:r>
            <a:rPr lang="en-US" sz="1600" b="1" i="0" dirty="0"/>
            <a:t>5-Year Forecast</a:t>
          </a:r>
          <a:r>
            <a:rPr lang="en-US" sz="1600" b="0" i="0" dirty="0"/>
            <a:t> within </a:t>
          </a:r>
          <a:r>
            <a:rPr lang="en-US" sz="1600" b="1" i="0" dirty="0"/>
            <a:t>30 days</a:t>
          </a:r>
          <a:r>
            <a:rPr lang="en-US" sz="1600" b="0" i="0" dirty="0"/>
            <a:t> of adopting their annual budget.</a:t>
          </a:r>
        </a:p>
        <a:p>
          <a:pPr>
            <a:buNone/>
          </a:pPr>
          <a:r>
            <a:rPr lang="en-US" sz="1400" b="0" i="0" dirty="0"/>
            <a:t>.</a:t>
          </a:r>
          <a:endParaRPr lang="en-US" sz="1400" b="0" dirty="0"/>
        </a:p>
      </dgm:t>
    </dgm:pt>
    <dgm:pt modelId="{57FE708F-DD9D-434B-9B22-A5E4892C9FC2}" type="parTrans" cxnId="{61B4D68E-1D16-438A-9506-E50EB0C83D76}">
      <dgm:prSet/>
      <dgm:spPr/>
      <dgm:t>
        <a:bodyPr/>
        <a:lstStyle/>
        <a:p>
          <a:endParaRPr lang="en-US"/>
        </a:p>
      </dgm:t>
    </dgm:pt>
    <dgm:pt modelId="{1CC42E14-7FE2-466C-B850-18B8A39B6E46}" type="sibTrans" cxnId="{61B4D68E-1D16-438A-9506-E50EB0C83D76}">
      <dgm:prSet/>
      <dgm:spPr/>
      <dgm:t>
        <a:bodyPr/>
        <a:lstStyle/>
        <a:p>
          <a:endParaRPr lang="en-US"/>
        </a:p>
      </dgm:t>
    </dgm:pt>
    <dgm:pt modelId="{628574DA-4EC1-4C3B-B6E4-3C2FC6219C49}">
      <dgm:prSet phldrT="[Text]" custT="1"/>
      <dgm:spPr>
        <a:solidFill>
          <a:srgbClr val="0070C0"/>
        </a:solidFill>
      </dgm:spPr>
      <dgm:t>
        <a:bodyPr/>
        <a:lstStyle/>
        <a:p>
          <a:pPr>
            <a:buNone/>
          </a:pPr>
          <a:r>
            <a:rPr lang="en-US" sz="1600" b="1" dirty="0"/>
            <a:t>Forecast</a:t>
          </a:r>
          <a:r>
            <a:rPr lang="en-US" sz="1400" b="1" dirty="0"/>
            <a:t>: </a:t>
          </a:r>
          <a:r>
            <a:rPr lang="en-US" sz="1600" b="0" dirty="0"/>
            <a:t>Must include all major GAAP funds, assumptions for both revenues and expenditures and a forecast period covering the next five fiscal years.</a:t>
          </a:r>
        </a:p>
      </dgm:t>
    </dgm:pt>
    <dgm:pt modelId="{F99E4041-943F-42B4-96E4-B759547919E5}" type="parTrans" cxnId="{570B72A4-32FE-475E-8CF2-4130BFE9F438}">
      <dgm:prSet/>
      <dgm:spPr/>
      <dgm:t>
        <a:bodyPr/>
        <a:lstStyle/>
        <a:p>
          <a:endParaRPr lang="en-US"/>
        </a:p>
      </dgm:t>
    </dgm:pt>
    <dgm:pt modelId="{2DB2CB82-19F6-4221-8FB6-D2C2FE9704D5}" type="sibTrans" cxnId="{570B72A4-32FE-475E-8CF2-4130BFE9F438}">
      <dgm:prSet/>
      <dgm:spPr/>
      <dgm:t>
        <a:bodyPr/>
        <a:lstStyle/>
        <a:p>
          <a:endParaRPr lang="en-US"/>
        </a:p>
      </dgm:t>
    </dgm:pt>
    <dgm:pt modelId="{E713ED08-551B-457F-A093-75E33CA5FA4F}">
      <dgm:prSet phldrT="[Text]" custT="1"/>
      <dgm:spPr>
        <a:solidFill>
          <a:srgbClr val="0070C0"/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endParaRPr lang="en-US" sz="1600" b="1" i="0" dirty="0"/>
        </a:p>
        <a:p>
          <a:pPr>
            <a:buFont typeface="Arial" panose="020B0604020202020204" pitchFamily="34" charset="0"/>
            <a:buChar char="•"/>
          </a:pPr>
          <a:r>
            <a:rPr lang="en-US" sz="1600" b="1" i="0" dirty="0"/>
            <a:t>Assumptions</a:t>
          </a:r>
          <a:r>
            <a:rPr lang="en-US" sz="1600" b="0" i="0" dirty="0"/>
            <a:t>: should be based on prior actuals, contractual agreements, and economic forecasts.</a:t>
          </a:r>
        </a:p>
        <a:p>
          <a:pPr>
            <a:buFont typeface="Arial" panose="020B0604020202020204" pitchFamily="34" charset="0"/>
            <a:buChar char="•"/>
          </a:pPr>
          <a:endParaRPr lang="en-US" sz="1400" b="0" dirty="0"/>
        </a:p>
      </dgm:t>
    </dgm:pt>
    <dgm:pt modelId="{6384835A-75BF-44F1-8720-E3072F2D42FE}" type="parTrans" cxnId="{C20E8E21-6A58-4A48-9163-EC77AD988B2A}">
      <dgm:prSet/>
      <dgm:spPr/>
      <dgm:t>
        <a:bodyPr/>
        <a:lstStyle/>
        <a:p>
          <a:endParaRPr lang="en-US"/>
        </a:p>
      </dgm:t>
    </dgm:pt>
    <dgm:pt modelId="{DA0F047F-D8E1-4B2A-AD95-CC2C4FF351DB}" type="sibTrans" cxnId="{C20E8E21-6A58-4A48-9163-EC77AD988B2A}">
      <dgm:prSet/>
      <dgm:spPr/>
      <dgm:t>
        <a:bodyPr/>
        <a:lstStyle/>
        <a:p>
          <a:endParaRPr lang="en-US"/>
        </a:p>
      </dgm:t>
    </dgm:pt>
    <dgm:pt modelId="{8BE3944D-DD39-4257-A353-085AD3271343}">
      <dgm:prSet custT="1"/>
      <dgm:spPr>
        <a:solidFill>
          <a:srgbClr val="0070C0"/>
        </a:solidFill>
      </dgm:spPr>
      <dgm:t>
        <a:bodyPr/>
        <a:lstStyle/>
        <a:p>
          <a:pPr>
            <a:buNone/>
          </a:pPr>
          <a:r>
            <a:rPr lang="en-US" sz="1600" b="1" i="0" dirty="0"/>
            <a:t>Purpose</a:t>
          </a:r>
          <a:r>
            <a:rPr lang="en-US" sz="1600" b="0" i="0" dirty="0"/>
            <a:t>: To support long-term planning, assess fiscal health, benchmark policy impacts, and ensure transparency to the public and state.</a:t>
          </a:r>
          <a:endParaRPr lang="en-US" sz="1400" b="0" dirty="0"/>
        </a:p>
      </dgm:t>
    </dgm:pt>
    <dgm:pt modelId="{A6184061-ADCE-466D-A5AD-2D58A8118E5C}" type="parTrans" cxnId="{5B834AAB-78E2-4426-8952-78331F333F8B}">
      <dgm:prSet/>
      <dgm:spPr/>
      <dgm:t>
        <a:bodyPr/>
        <a:lstStyle/>
        <a:p>
          <a:endParaRPr lang="en-US"/>
        </a:p>
      </dgm:t>
    </dgm:pt>
    <dgm:pt modelId="{FAD09E59-0ECB-429F-B3D7-6FFFD45EE8B0}" type="sibTrans" cxnId="{5B834AAB-78E2-4426-8952-78331F333F8B}">
      <dgm:prSet/>
      <dgm:spPr/>
      <dgm:t>
        <a:bodyPr/>
        <a:lstStyle/>
        <a:p>
          <a:endParaRPr lang="en-US"/>
        </a:p>
      </dgm:t>
    </dgm:pt>
    <dgm:pt modelId="{80063034-5D7F-4244-8111-CA70A320E9CD}" type="pres">
      <dgm:prSet presAssocID="{5999EBE6-CBAD-4179-B7E4-8F047F40A53C}" presName="linear" presStyleCnt="0">
        <dgm:presLayoutVars>
          <dgm:dir/>
          <dgm:animLvl val="lvl"/>
          <dgm:resizeHandles val="exact"/>
        </dgm:presLayoutVars>
      </dgm:prSet>
      <dgm:spPr/>
    </dgm:pt>
    <dgm:pt modelId="{EFA6A6AF-DE14-4642-8E1A-11DA45E75E36}" type="pres">
      <dgm:prSet presAssocID="{0DEE58E6-CD9B-46E0-9906-68320F73FEF2}" presName="parentLin" presStyleCnt="0"/>
      <dgm:spPr/>
    </dgm:pt>
    <dgm:pt modelId="{6C26D392-1FA9-4A44-822A-320368B049D2}" type="pres">
      <dgm:prSet presAssocID="{0DEE58E6-CD9B-46E0-9906-68320F73FEF2}" presName="parentLeftMargin" presStyleLbl="node1" presStyleIdx="0" presStyleCnt="4"/>
      <dgm:spPr/>
    </dgm:pt>
    <dgm:pt modelId="{C8517294-95AD-4EE4-B439-2BD190DB46B9}" type="pres">
      <dgm:prSet presAssocID="{0DEE58E6-CD9B-46E0-9906-68320F73FEF2}" presName="parentText" presStyleLbl="node1" presStyleIdx="0" presStyleCnt="4" custScaleX="142857" custScaleY="107585" custLinFactNeighborX="-8250" custLinFactNeighborY="4453">
        <dgm:presLayoutVars>
          <dgm:chMax val="0"/>
          <dgm:bulletEnabled val="1"/>
        </dgm:presLayoutVars>
      </dgm:prSet>
      <dgm:spPr/>
    </dgm:pt>
    <dgm:pt modelId="{F4EA091D-AAD9-4019-9866-AE86AB237682}" type="pres">
      <dgm:prSet presAssocID="{0DEE58E6-CD9B-46E0-9906-68320F73FEF2}" presName="negativeSpace" presStyleCnt="0"/>
      <dgm:spPr/>
    </dgm:pt>
    <dgm:pt modelId="{96C3902B-8D56-4CB1-B02F-034A7C15623F}" type="pres">
      <dgm:prSet presAssocID="{0DEE58E6-CD9B-46E0-9906-68320F73FEF2}" presName="childText" presStyleLbl="conFgAcc1" presStyleIdx="0" presStyleCnt="4">
        <dgm:presLayoutVars>
          <dgm:bulletEnabled val="1"/>
        </dgm:presLayoutVars>
      </dgm:prSet>
      <dgm:spPr/>
    </dgm:pt>
    <dgm:pt modelId="{B1253F7E-ACB0-4879-AAF5-E85A3D164C42}" type="pres">
      <dgm:prSet presAssocID="{1CC42E14-7FE2-466C-B850-18B8A39B6E46}" presName="spaceBetweenRectangles" presStyleCnt="0"/>
      <dgm:spPr/>
    </dgm:pt>
    <dgm:pt modelId="{305F2440-0140-4B0E-9099-116DD2D4491D}" type="pres">
      <dgm:prSet presAssocID="{628574DA-4EC1-4C3B-B6E4-3C2FC6219C49}" presName="parentLin" presStyleCnt="0"/>
      <dgm:spPr/>
    </dgm:pt>
    <dgm:pt modelId="{BAB9426D-2168-49A7-8D9A-28C2A2DBE993}" type="pres">
      <dgm:prSet presAssocID="{628574DA-4EC1-4C3B-B6E4-3C2FC6219C49}" presName="parentLeftMargin" presStyleLbl="node1" presStyleIdx="0" presStyleCnt="4"/>
      <dgm:spPr/>
    </dgm:pt>
    <dgm:pt modelId="{29AE63CD-EF81-4DB8-9051-3893D33BDD02}" type="pres">
      <dgm:prSet presAssocID="{628574DA-4EC1-4C3B-B6E4-3C2FC6219C49}" presName="parentText" presStyleLbl="node1" presStyleIdx="1" presStyleCnt="4" custScaleX="142857" custLinFactNeighborX="43986" custLinFactNeighborY="-521">
        <dgm:presLayoutVars>
          <dgm:chMax val="0"/>
          <dgm:bulletEnabled val="1"/>
        </dgm:presLayoutVars>
      </dgm:prSet>
      <dgm:spPr/>
    </dgm:pt>
    <dgm:pt modelId="{F6844AB3-D9F2-4D51-A215-35F667E40C25}" type="pres">
      <dgm:prSet presAssocID="{628574DA-4EC1-4C3B-B6E4-3C2FC6219C49}" presName="negativeSpace" presStyleCnt="0"/>
      <dgm:spPr/>
    </dgm:pt>
    <dgm:pt modelId="{AD42C19C-721D-4CA5-B065-E08AB9284C0B}" type="pres">
      <dgm:prSet presAssocID="{628574DA-4EC1-4C3B-B6E4-3C2FC6219C49}" presName="childText" presStyleLbl="conFgAcc1" presStyleIdx="1" presStyleCnt="4">
        <dgm:presLayoutVars>
          <dgm:bulletEnabled val="1"/>
        </dgm:presLayoutVars>
      </dgm:prSet>
      <dgm:spPr/>
    </dgm:pt>
    <dgm:pt modelId="{4044522F-52FA-4749-A862-5C19C56306A0}" type="pres">
      <dgm:prSet presAssocID="{2DB2CB82-19F6-4221-8FB6-D2C2FE9704D5}" presName="spaceBetweenRectangles" presStyleCnt="0"/>
      <dgm:spPr/>
    </dgm:pt>
    <dgm:pt modelId="{F41EAFFF-5A47-4F32-8C9A-93E6E1D6FC7C}" type="pres">
      <dgm:prSet presAssocID="{E713ED08-551B-457F-A093-75E33CA5FA4F}" presName="parentLin" presStyleCnt="0"/>
      <dgm:spPr/>
    </dgm:pt>
    <dgm:pt modelId="{AFA98262-0D92-4945-B4C6-E5DA799B8DB4}" type="pres">
      <dgm:prSet presAssocID="{E713ED08-551B-457F-A093-75E33CA5FA4F}" presName="parentLeftMargin" presStyleLbl="node1" presStyleIdx="1" presStyleCnt="4"/>
      <dgm:spPr/>
    </dgm:pt>
    <dgm:pt modelId="{B1BE292D-0CE5-41E7-AE2B-BFA5FA3856B0}" type="pres">
      <dgm:prSet presAssocID="{E713ED08-551B-457F-A093-75E33CA5FA4F}" presName="parentText" presStyleLbl="node1" presStyleIdx="2" presStyleCnt="4" custScaleX="142857">
        <dgm:presLayoutVars>
          <dgm:chMax val="0"/>
          <dgm:bulletEnabled val="1"/>
        </dgm:presLayoutVars>
      </dgm:prSet>
      <dgm:spPr/>
    </dgm:pt>
    <dgm:pt modelId="{7A6CBEAE-B1EF-47DB-963F-205374DBE0FA}" type="pres">
      <dgm:prSet presAssocID="{E713ED08-551B-457F-A093-75E33CA5FA4F}" presName="negativeSpace" presStyleCnt="0"/>
      <dgm:spPr/>
    </dgm:pt>
    <dgm:pt modelId="{08D194BE-97BD-40A9-A1BF-412BA48E4B6A}" type="pres">
      <dgm:prSet presAssocID="{E713ED08-551B-457F-A093-75E33CA5FA4F}" presName="childText" presStyleLbl="conFgAcc1" presStyleIdx="2" presStyleCnt="4">
        <dgm:presLayoutVars>
          <dgm:bulletEnabled val="1"/>
        </dgm:presLayoutVars>
      </dgm:prSet>
      <dgm:spPr/>
    </dgm:pt>
    <dgm:pt modelId="{18293FFF-3518-4EBF-9732-3230C72F0F27}" type="pres">
      <dgm:prSet presAssocID="{DA0F047F-D8E1-4B2A-AD95-CC2C4FF351DB}" presName="spaceBetweenRectangles" presStyleCnt="0"/>
      <dgm:spPr/>
    </dgm:pt>
    <dgm:pt modelId="{B0029DFC-1093-40AB-B6BA-7674E87C4AD0}" type="pres">
      <dgm:prSet presAssocID="{8BE3944D-DD39-4257-A353-085AD3271343}" presName="parentLin" presStyleCnt="0"/>
      <dgm:spPr/>
    </dgm:pt>
    <dgm:pt modelId="{C5042959-6251-4A0B-83EC-FAFF2B89BFDC}" type="pres">
      <dgm:prSet presAssocID="{8BE3944D-DD39-4257-A353-085AD3271343}" presName="parentLeftMargin" presStyleLbl="node1" presStyleIdx="2" presStyleCnt="4"/>
      <dgm:spPr/>
    </dgm:pt>
    <dgm:pt modelId="{1EEA54A1-3C8F-411D-83C9-BF781B980E00}" type="pres">
      <dgm:prSet presAssocID="{8BE3944D-DD39-4257-A353-085AD3271343}" presName="parentText" presStyleLbl="node1" presStyleIdx="3" presStyleCnt="4" custScaleX="142857">
        <dgm:presLayoutVars>
          <dgm:chMax val="0"/>
          <dgm:bulletEnabled val="1"/>
        </dgm:presLayoutVars>
      </dgm:prSet>
      <dgm:spPr/>
    </dgm:pt>
    <dgm:pt modelId="{1B8C9130-7421-4FA2-AB7D-70983B0B4209}" type="pres">
      <dgm:prSet presAssocID="{8BE3944D-DD39-4257-A353-085AD3271343}" presName="negativeSpace" presStyleCnt="0"/>
      <dgm:spPr/>
    </dgm:pt>
    <dgm:pt modelId="{D1EA9ABB-2844-4103-A982-E276289ED56B}" type="pres">
      <dgm:prSet presAssocID="{8BE3944D-DD39-4257-A353-085AD3271343}" presName="childText" presStyleLbl="conFgAcc1" presStyleIdx="3" presStyleCnt="4" custScaleY="89873">
        <dgm:presLayoutVars>
          <dgm:bulletEnabled val="1"/>
        </dgm:presLayoutVars>
      </dgm:prSet>
      <dgm:spPr/>
    </dgm:pt>
  </dgm:ptLst>
  <dgm:cxnLst>
    <dgm:cxn modelId="{C20E8E21-6A58-4A48-9163-EC77AD988B2A}" srcId="{5999EBE6-CBAD-4179-B7E4-8F047F40A53C}" destId="{E713ED08-551B-457F-A093-75E33CA5FA4F}" srcOrd="2" destOrd="0" parTransId="{6384835A-75BF-44F1-8720-E3072F2D42FE}" sibTransId="{DA0F047F-D8E1-4B2A-AD95-CC2C4FF351DB}"/>
    <dgm:cxn modelId="{6F361740-7F9D-4941-90C8-9BF4E8B8DFA9}" type="presOf" srcId="{8BE3944D-DD39-4257-A353-085AD3271343}" destId="{C5042959-6251-4A0B-83EC-FAFF2B89BFDC}" srcOrd="0" destOrd="0" presId="urn:microsoft.com/office/officeart/2005/8/layout/list1"/>
    <dgm:cxn modelId="{65ACA151-06AA-454B-B17A-1C0B99D155E3}" type="presOf" srcId="{8BE3944D-DD39-4257-A353-085AD3271343}" destId="{1EEA54A1-3C8F-411D-83C9-BF781B980E00}" srcOrd="1" destOrd="0" presId="urn:microsoft.com/office/officeart/2005/8/layout/list1"/>
    <dgm:cxn modelId="{E9CF148D-50DF-4660-A94E-9DA9FA3789EA}" type="presOf" srcId="{0DEE58E6-CD9B-46E0-9906-68320F73FEF2}" destId="{C8517294-95AD-4EE4-B439-2BD190DB46B9}" srcOrd="1" destOrd="0" presId="urn:microsoft.com/office/officeart/2005/8/layout/list1"/>
    <dgm:cxn modelId="{61B4D68E-1D16-438A-9506-E50EB0C83D76}" srcId="{5999EBE6-CBAD-4179-B7E4-8F047F40A53C}" destId="{0DEE58E6-CD9B-46E0-9906-68320F73FEF2}" srcOrd="0" destOrd="0" parTransId="{57FE708F-DD9D-434B-9B22-A5E4892C9FC2}" sibTransId="{1CC42E14-7FE2-466C-B850-18B8A39B6E46}"/>
    <dgm:cxn modelId="{2E2F56A1-C8E0-4570-A9FF-00A9CFB151C4}" type="presOf" srcId="{5999EBE6-CBAD-4179-B7E4-8F047F40A53C}" destId="{80063034-5D7F-4244-8111-CA70A320E9CD}" srcOrd="0" destOrd="0" presId="urn:microsoft.com/office/officeart/2005/8/layout/list1"/>
    <dgm:cxn modelId="{BBEF6EA4-0948-4973-AB04-CB103C212DA3}" type="presOf" srcId="{E713ED08-551B-457F-A093-75E33CA5FA4F}" destId="{AFA98262-0D92-4945-B4C6-E5DA799B8DB4}" srcOrd="0" destOrd="0" presId="urn:microsoft.com/office/officeart/2005/8/layout/list1"/>
    <dgm:cxn modelId="{570B72A4-32FE-475E-8CF2-4130BFE9F438}" srcId="{5999EBE6-CBAD-4179-B7E4-8F047F40A53C}" destId="{628574DA-4EC1-4C3B-B6E4-3C2FC6219C49}" srcOrd="1" destOrd="0" parTransId="{F99E4041-943F-42B4-96E4-B759547919E5}" sibTransId="{2DB2CB82-19F6-4221-8FB6-D2C2FE9704D5}"/>
    <dgm:cxn modelId="{B9FE7BA7-F651-485B-825F-72D8E0AD7440}" type="presOf" srcId="{E713ED08-551B-457F-A093-75E33CA5FA4F}" destId="{B1BE292D-0CE5-41E7-AE2B-BFA5FA3856B0}" srcOrd="1" destOrd="0" presId="urn:microsoft.com/office/officeart/2005/8/layout/list1"/>
    <dgm:cxn modelId="{5B834AAB-78E2-4426-8952-78331F333F8B}" srcId="{5999EBE6-CBAD-4179-B7E4-8F047F40A53C}" destId="{8BE3944D-DD39-4257-A353-085AD3271343}" srcOrd="3" destOrd="0" parTransId="{A6184061-ADCE-466D-A5AD-2D58A8118E5C}" sibTransId="{FAD09E59-0ECB-429F-B3D7-6FFFD45EE8B0}"/>
    <dgm:cxn modelId="{12343ABF-C4DD-43FD-8CFF-7A31E1FE3497}" type="presOf" srcId="{0DEE58E6-CD9B-46E0-9906-68320F73FEF2}" destId="{6C26D392-1FA9-4A44-822A-320368B049D2}" srcOrd="0" destOrd="0" presId="urn:microsoft.com/office/officeart/2005/8/layout/list1"/>
    <dgm:cxn modelId="{A0A898C6-2212-4D25-88BC-EA5A0E2E0D3F}" type="presOf" srcId="{628574DA-4EC1-4C3B-B6E4-3C2FC6219C49}" destId="{BAB9426D-2168-49A7-8D9A-28C2A2DBE993}" srcOrd="0" destOrd="0" presId="urn:microsoft.com/office/officeart/2005/8/layout/list1"/>
    <dgm:cxn modelId="{C1F9ABFF-21C7-42E2-8726-B14469B5C043}" type="presOf" srcId="{628574DA-4EC1-4C3B-B6E4-3C2FC6219C49}" destId="{29AE63CD-EF81-4DB8-9051-3893D33BDD02}" srcOrd="1" destOrd="0" presId="urn:microsoft.com/office/officeart/2005/8/layout/list1"/>
    <dgm:cxn modelId="{D18B1DA5-B3A4-4DA0-98D0-77161460924A}" type="presParOf" srcId="{80063034-5D7F-4244-8111-CA70A320E9CD}" destId="{EFA6A6AF-DE14-4642-8E1A-11DA45E75E36}" srcOrd="0" destOrd="0" presId="urn:microsoft.com/office/officeart/2005/8/layout/list1"/>
    <dgm:cxn modelId="{2BEA457F-52F6-45C7-8EF6-3618BCA0EEA3}" type="presParOf" srcId="{EFA6A6AF-DE14-4642-8E1A-11DA45E75E36}" destId="{6C26D392-1FA9-4A44-822A-320368B049D2}" srcOrd="0" destOrd="0" presId="urn:microsoft.com/office/officeart/2005/8/layout/list1"/>
    <dgm:cxn modelId="{7D750968-9EBE-4EA5-942B-13B0725E408E}" type="presParOf" srcId="{EFA6A6AF-DE14-4642-8E1A-11DA45E75E36}" destId="{C8517294-95AD-4EE4-B439-2BD190DB46B9}" srcOrd="1" destOrd="0" presId="urn:microsoft.com/office/officeart/2005/8/layout/list1"/>
    <dgm:cxn modelId="{8E069B44-C9C3-4B14-8F50-CE5BAE7F5175}" type="presParOf" srcId="{80063034-5D7F-4244-8111-CA70A320E9CD}" destId="{F4EA091D-AAD9-4019-9866-AE86AB237682}" srcOrd="1" destOrd="0" presId="urn:microsoft.com/office/officeart/2005/8/layout/list1"/>
    <dgm:cxn modelId="{D18A275B-0BE9-4215-A16D-7A9040629904}" type="presParOf" srcId="{80063034-5D7F-4244-8111-CA70A320E9CD}" destId="{96C3902B-8D56-4CB1-B02F-034A7C15623F}" srcOrd="2" destOrd="0" presId="urn:microsoft.com/office/officeart/2005/8/layout/list1"/>
    <dgm:cxn modelId="{1F68C03C-6E8B-48E5-9E29-CBB65E6A30FC}" type="presParOf" srcId="{80063034-5D7F-4244-8111-CA70A320E9CD}" destId="{B1253F7E-ACB0-4879-AAF5-E85A3D164C42}" srcOrd="3" destOrd="0" presId="urn:microsoft.com/office/officeart/2005/8/layout/list1"/>
    <dgm:cxn modelId="{481E67E3-2044-4468-9A58-3AD028C089FD}" type="presParOf" srcId="{80063034-5D7F-4244-8111-CA70A320E9CD}" destId="{305F2440-0140-4B0E-9099-116DD2D4491D}" srcOrd="4" destOrd="0" presId="urn:microsoft.com/office/officeart/2005/8/layout/list1"/>
    <dgm:cxn modelId="{8F7A1B58-72C8-4AA5-B44E-50FFDA6213F7}" type="presParOf" srcId="{305F2440-0140-4B0E-9099-116DD2D4491D}" destId="{BAB9426D-2168-49A7-8D9A-28C2A2DBE993}" srcOrd="0" destOrd="0" presId="urn:microsoft.com/office/officeart/2005/8/layout/list1"/>
    <dgm:cxn modelId="{B8CE2B7E-5A06-46F1-9B00-5F25C3896438}" type="presParOf" srcId="{305F2440-0140-4B0E-9099-116DD2D4491D}" destId="{29AE63CD-EF81-4DB8-9051-3893D33BDD02}" srcOrd="1" destOrd="0" presId="urn:microsoft.com/office/officeart/2005/8/layout/list1"/>
    <dgm:cxn modelId="{C50F6119-29B9-4BD8-A71B-827C6646E849}" type="presParOf" srcId="{80063034-5D7F-4244-8111-CA70A320E9CD}" destId="{F6844AB3-D9F2-4D51-A215-35F667E40C25}" srcOrd="5" destOrd="0" presId="urn:microsoft.com/office/officeart/2005/8/layout/list1"/>
    <dgm:cxn modelId="{E6EE53A3-844C-40F8-850A-BFA58ABED2BE}" type="presParOf" srcId="{80063034-5D7F-4244-8111-CA70A320E9CD}" destId="{AD42C19C-721D-4CA5-B065-E08AB9284C0B}" srcOrd="6" destOrd="0" presId="urn:microsoft.com/office/officeart/2005/8/layout/list1"/>
    <dgm:cxn modelId="{17A8D77A-2085-42DA-89B2-9C66C2FAA925}" type="presParOf" srcId="{80063034-5D7F-4244-8111-CA70A320E9CD}" destId="{4044522F-52FA-4749-A862-5C19C56306A0}" srcOrd="7" destOrd="0" presId="urn:microsoft.com/office/officeart/2005/8/layout/list1"/>
    <dgm:cxn modelId="{A19AB18F-1161-4EC9-A307-21C41013C073}" type="presParOf" srcId="{80063034-5D7F-4244-8111-CA70A320E9CD}" destId="{F41EAFFF-5A47-4F32-8C9A-93E6E1D6FC7C}" srcOrd="8" destOrd="0" presId="urn:microsoft.com/office/officeart/2005/8/layout/list1"/>
    <dgm:cxn modelId="{CA8BF583-9C5A-4F9F-B4A4-2B4CE8B0259F}" type="presParOf" srcId="{F41EAFFF-5A47-4F32-8C9A-93E6E1D6FC7C}" destId="{AFA98262-0D92-4945-B4C6-E5DA799B8DB4}" srcOrd="0" destOrd="0" presId="urn:microsoft.com/office/officeart/2005/8/layout/list1"/>
    <dgm:cxn modelId="{54CA687F-91CE-4583-8183-92FEC47DDEC8}" type="presParOf" srcId="{F41EAFFF-5A47-4F32-8C9A-93E6E1D6FC7C}" destId="{B1BE292D-0CE5-41E7-AE2B-BFA5FA3856B0}" srcOrd="1" destOrd="0" presId="urn:microsoft.com/office/officeart/2005/8/layout/list1"/>
    <dgm:cxn modelId="{89AB1D54-1BCE-4B6F-9E94-353AF7A53DD8}" type="presParOf" srcId="{80063034-5D7F-4244-8111-CA70A320E9CD}" destId="{7A6CBEAE-B1EF-47DB-963F-205374DBE0FA}" srcOrd="9" destOrd="0" presId="urn:microsoft.com/office/officeart/2005/8/layout/list1"/>
    <dgm:cxn modelId="{64E41956-AE73-40A7-8627-ACC8AB30D2C9}" type="presParOf" srcId="{80063034-5D7F-4244-8111-CA70A320E9CD}" destId="{08D194BE-97BD-40A9-A1BF-412BA48E4B6A}" srcOrd="10" destOrd="0" presId="urn:microsoft.com/office/officeart/2005/8/layout/list1"/>
    <dgm:cxn modelId="{A31F2CBE-5DAB-4846-AB23-490657003D36}" type="presParOf" srcId="{80063034-5D7F-4244-8111-CA70A320E9CD}" destId="{18293FFF-3518-4EBF-9732-3230C72F0F27}" srcOrd="11" destOrd="0" presId="urn:microsoft.com/office/officeart/2005/8/layout/list1"/>
    <dgm:cxn modelId="{75678ED5-7B3C-4E22-90F0-D952C2481566}" type="presParOf" srcId="{80063034-5D7F-4244-8111-CA70A320E9CD}" destId="{B0029DFC-1093-40AB-B6BA-7674E87C4AD0}" srcOrd="12" destOrd="0" presId="urn:microsoft.com/office/officeart/2005/8/layout/list1"/>
    <dgm:cxn modelId="{79F33598-940B-4973-8EC2-53D1D56D84A9}" type="presParOf" srcId="{B0029DFC-1093-40AB-B6BA-7674E87C4AD0}" destId="{C5042959-6251-4A0B-83EC-FAFF2B89BFDC}" srcOrd="0" destOrd="0" presId="urn:microsoft.com/office/officeart/2005/8/layout/list1"/>
    <dgm:cxn modelId="{CFF92E9B-4BEF-4405-93AA-C22EDB04F43C}" type="presParOf" srcId="{B0029DFC-1093-40AB-B6BA-7674E87C4AD0}" destId="{1EEA54A1-3C8F-411D-83C9-BF781B980E00}" srcOrd="1" destOrd="0" presId="urn:microsoft.com/office/officeart/2005/8/layout/list1"/>
    <dgm:cxn modelId="{C2168547-8488-4B15-A24C-D8EDC6CC2931}" type="presParOf" srcId="{80063034-5D7F-4244-8111-CA70A320E9CD}" destId="{1B8C9130-7421-4FA2-AB7D-70983B0B4209}" srcOrd="13" destOrd="0" presId="urn:microsoft.com/office/officeart/2005/8/layout/list1"/>
    <dgm:cxn modelId="{F9125824-B00D-4281-9F90-D70DB82AE092}" type="presParOf" srcId="{80063034-5D7F-4244-8111-CA70A320E9CD}" destId="{D1EA9ABB-2844-4103-A982-E276289ED56B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38A2D41-C826-4654-A4F2-F72619A12AB5}" type="doc">
      <dgm:prSet loTypeId="urn:microsoft.com/office/officeart/2005/8/layout/lProcess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09F8045-462C-45B1-AE80-A5E7D49069DD}">
      <dgm:prSet phldrT="[Text]" phldr="0" custT="1"/>
      <dgm:spPr/>
      <dgm:t>
        <a:bodyPr/>
        <a:lstStyle/>
        <a:p>
          <a:r>
            <a:rPr lang="en-US" sz="4800" b="1" dirty="0"/>
            <a:t>1 %</a:t>
          </a:r>
        </a:p>
      </dgm:t>
    </dgm:pt>
    <dgm:pt modelId="{BF161B05-A245-4D75-BFC4-06BBD3CF9247}" type="parTrans" cxnId="{3F50F8CB-CBE7-4CE0-82DB-6939B142C904}">
      <dgm:prSet/>
      <dgm:spPr/>
      <dgm:t>
        <a:bodyPr/>
        <a:lstStyle/>
        <a:p>
          <a:endParaRPr lang="en-US"/>
        </a:p>
      </dgm:t>
    </dgm:pt>
    <dgm:pt modelId="{D19BCF00-C9EE-44D0-9EFB-3E340A7084C9}" type="sibTrans" cxnId="{3F50F8CB-CBE7-4CE0-82DB-6939B142C904}">
      <dgm:prSet/>
      <dgm:spPr/>
      <dgm:t>
        <a:bodyPr/>
        <a:lstStyle/>
        <a:p>
          <a:endParaRPr lang="en-US"/>
        </a:p>
      </dgm:t>
    </dgm:pt>
    <dgm:pt modelId="{817CEB45-0633-4773-B19F-6F89554AD1EB}">
      <dgm:prSet phldrT="[Text]" phldr="0" custT="1"/>
      <dgm:spPr>
        <a:solidFill>
          <a:srgbClr val="00B050"/>
        </a:solidFill>
      </dgm:spPr>
      <dgm:t>
        <a:bodyPr/>
        <a:lstStyle/>
        <a:p>
          <a:r>
            <a:rPr lang="en-US" sz="1000" b="1" dirty="0"/>
            <a:t>Tax Revenue</a:t>
          </a:r>
        </a:p>
      </dgm:t>
    </dgm:pt>
    <dgm:pt modelId="{D68D9AFC-4D67-458A-8ACC-6C67B31B0C7C}" type="parTrans" cxnId="{70270E2D-8783-4F54-BA78-F6DC19770AFE}">
      <dgm:prSet/>
      <dgm:spPr/>
      <dgm:t>
        <a:bodyPr/>
        <a:lstStyle/>
        <a:p>
          <a:endParaRPr lang="en-US"/>
        </a:p>
      </dgm:t>
    </dgm:pt>
    <dgm:pt modelId="{65B9B0ED-08C9-4568-8951-5E84C99FC017}" type="sibTrans" cxnId="{70270E2D-8783-4F54-BA78-F6DC19770AFE}">
      <dgm:prSet/>
      <dgm:spPr/>
      <dgm:t>
        <a:bodyPr/>
        <a:lstStyle/>
        <a:p>
          <a:endParaRPr lang="en-US"/>
        </a:p>
      </dgm:t>
    </dgm:pt>
    <dgm:pt modelId="{EF357FCF-AF2C-429A-A744-D0493F47DB6E}">
      <dgm:prSet phldrT="[Text]" phldr="0" custT="1"/>
      <dgm:spPr/>
      <dgm:t>
        <a:bodyPr/>
        <a:lstStyle/>
        <a:p>
          <a:r>
            <a:rPr lang="en-US" sz="4800" b="1" dirty="0"/>
            <a:t>4 %</a:t>
          </a:r>
        </a:p>
      </dgm:t>
    </dgm:pt>
    <dgm:pt modelId="{05E815EC-118D-4A55-A7B0-4B5BF7529AD6}" type="parTrans" cxnId="{4D51148F-AE10-4B40-8710-1ECE6439C547}">
      <dgm:prSet/>
      <dgm:spPr/>
      <dgm:t>
        <a:bodyPr/>
        <a:lstStyle/>
        <a:p>
          <a:endParaRPr lang="en-US"/>
        </a:p>
      </dgm:t>
    </dgm:pt>
    <dgm:pt modelId="{A55D55E7-4F52-4345-80BD-FB841E85B005}" type="sibTrans" cxnId="{4D51148F-AE10-4B40-8710-1ECE6439C547}">
      <dgm:prSet/>
      <dgm:spPr/>
      <dgm:t>
        <a:bodyPr/>
        <a:lstStyle/>
        <a:p>
          <a:endParaRPr lang="en-US"/>
        </a:p>
      </dgm:t>
    </dgm:pt>
    <dgm:pt modelId="{8087CD66-773B-4FFB-B43C-23F99E9E1C59}">
      <dgm:prSet phldrT="[Text]" phldr="0" custT="1"/>
      <dgm:spPr>
        <a:solidFill>
          <a:srgbClr val="0070C0"/>
        </a:solidFill>
      </dgm:spPr>
      <dgm:t>
        <a:bodyPr/>
        <a:lstStyle/>
        <a:p>
          <a:r>
            <a:rPr lang="en-US" sz="1200" b="1" dirty="0"/>
            <a:t>Dental Insurance</a:t>
          </a:r>
        </a:p>
      </dgm:t>
    </dgm:pt>
    <dgm:pt modelId="{D96FBED9-E383-43C4-9DE2-346AF98C39E6}" type="parTrans" cxnId="{0F4302C8-F3C7-444A-924E-8A00920ACCE7}">
      <dgm:prSet/>
      <dgm:spPr/>
      <dgm:t>
        <a:bodyPr/>
        <a:lstStyle/>
        <a:p>
          <a:endParaRPr lang="en-US"/>
        </a:p>
      </dgm:t>
    </dgm:pt>
    <dgm:pt modelId="{0C991B41-53AD-46DC-9733-FA4DAD8B2AC5}" type="sibTrans" cxnId="{0F4302C8-F3C7-444A-924E-8A00920ACCE7}">
      <dgm:prSet/>
      <dgm:spPr/>
      <dgm:t>
        <a:bodyPr/>
        <a:lstStyle/>
        <a:p>
          <a:endParaRPr lang="en-US"/>
        </a:p>
      </dgm:t>
    </dgm:pt>
    <dgm:pt modelId="{24E78B65-9CEF-4D2B-81BC-1ED199806B83}">
      <dgm:prSet phldrT="[Text]" phldr="0" custT="1"/>
      <dgm:spPr>
        <a:solidFill>
          <a:srgbClr val="0070C0"/>
        </a:solidFill>
      </dgm:spPr>
      <dgm:t>
        <a:bodyPr/>
        <a:lstStyle/>
        <a:p>
          <a:r>
            <a:rPr lang="en-US" sz="1200" b="1" dirty="0"/>
            <a:t>Utilities</a:t>
          </a:r>
        </a:p>
        <a:p>
          <a:r>
            <a:rPr lang="en-US" sz="800" b="1" dirty="0"/>
            <a:t> (FY2026-FY2027)</a:t>
          </a:r>
        </a:p>
      </dgm:t>
    </dgm:pt>
    <dgm:pt modelId="{38042F61-EECA-4F18-92D3-C7AE50BDF4CB}" type="parTrans" cxnId="{511F67BD-B168-4258-B464-C47054E1DA57}">
      <dgm:prSet/>
      <dgm:spPr/>
      <dgm:t>
        <a:bodyPr/>
        <a:lstStyle/>
        <a:p>
          <a:endParaRPr lang="en-US"/>
        </a:p>
      </dgm:t>
    </dgm:pt>
    <dgm:pt modelId="{675C5BA3-957A-49A5-9432-D1C04AC7270D}" type="sibTrans" cxnId="{511F67BD-B168-4258-B464-C47054E1DA57}">
      <dgm:prSet/>
      <dgm:spPr/>
      <dgm:t>
        <a:bodyPr/>
        <a:lstStyle/>
        <a:p>
          <a:endParaRPr lang="en-US"/>
        </a:p>
      </dgm:t>
    </dgm:pt>
    <dgm:pt modelId="{B58BCC18-CA73-4966-9DD7-84AA0049854F}">
      <dgm:prSet phldrT="[Text]" custT="1"/>
      <dgm:spPr>
        <a:solidFill>
          <a:srgbClr val="4F81B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 spcFirstLastPara="0" vert="horz" wrap="square" lIns="160020" tIns="160020" rIns="160020" bIns="160020" numCol="1" spcCol="1270" anchor="ctr" anchorCtr="0"/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Arial"/>
              <a:cs typeface="Arial"/>
            </a:rPr>
            <a:t>5 %</a:t>
          </a:r>
        </a:p>
      </dgm:t>
    </dgm:pt>
    <dgm:pt modelId="{C5ED3FCA-3F57-467B-955F-749F04BB5FAD}" type="parTrans" cxnId="{3436D383-914E-4A95-AD4F-32570CF66F27}">
      <dgm:prSet/>
      <dgm:spPr/>
      <dgm:t>
        <a:bodyPr/>
        <a:lstStyle/>
        <a:p>
          <a:endParaRPr lang="en-US"/>
        </a:p>
      </dgm:t>
    </dgm:pt>
    <dgm:pt modelId="{3658511D-A7F0-4745-A9D7-BA06ABDD587F}" type="sibTrans" cxnId="{3436D383-914E-4A95-AD4F-32570CF66F27}">
      <dgm:prSet/>
      <dgm:spPr/>
      <dgm:t>
        <a:bodyPr/>
        <a:lstStyle/>
        <a:p>
          <a:endParaRPr lang="en-US"/>
        </a:p>
      </dgm:t>
    </dgm:pt>
    <dgm:pt modelId="{FCAF143D-6AA5-4C7E-A4CD-1002805EB20E}">
      <dgm:prSet phldrT="[Text]" phldr="0" custT="1"/>
      <dgm:spPr>
        <a:solidFill>
          <a:srgbClr val="0070C0"/>
        </a:solidFill>
      </dgm:spPr>
      <dgm:t>
        <a:bodyPr/>
        <a:lstStyle/>
        <a:p>
          <a:r>
            <a:rPr lang="en-US" sz="1200" b="1" dirty="0"/>
            <a:t>Software Licenses</a:t>
          </a:r>
        </a:p>
      </dgm:t>
    </dgm:pt>
    <dgm:pt modelId="{27BDC348-D49F-4717-ADC3-1E06290325A9}" type="parTrans" cxnId="{0B905DD4-0306-4F17-85F9-61B935135B50}">
      <dgm:prSet/>
      <dgm:spPr/>
      <dgm:t>
        <a:bodyPr/>
        <a:lstStyle/>
        <a:p>
          <a:endParaRPr lang="en-US"/>
        </a:p>
      </dgm:t>
    </dgm:pt>
    <dgm:pt modelId="{8ADFE76E-315F-4A61-AF7A-B7F1A6BAAC29}" type="sibTrans" cxnId="{0B905DD4-0306-4F17-85F9-61B935135B50}">
      <dgm:prSet/>
      <dgm:spPr/>
      <dgm:t>
        <a:bodyPr/>
        <a:lstStyle/>
        <a:p>
          <a:endParaRPr lang="en-US"/>
        </a:p>
      </dgm:t>
    </dgm:pt>
    <dgm:pt modelId="{318C5A25-536F-4EE7-ADA6-A0887BFAD7CF}">
      <dgm:prSet phldrT="[Text]" phldr="0" custT="1"/>
      <dgm:spPr>
        <a:solidFill>
          <a:srgbClr val="0070C0"/>
        </a:solidFill>
      </dgm:spPr>
      <dgm:t>
        <a:bodyPr/>
        <a:lstStyle/>
        <a:p>
          <a:r>
            <a:rPr lang="en-US" sz="1000" b="1" dirty="0"/>
            <a:t>Contractual Agreements</a:t>
          </a:r>
        </a:p>
      </dgm:t>
    </dgm:pt>
    <dgm:pt modelId="{7884D7F8-BAAB-4692-ABEE-61C166D5DB5C}" type="parTrans" cxnId="{75AF4CC7-D3A3-46F3-B7D6-A6ADF3EECE03}">
      <dgm:prSet/>
      <dgm:spPr/>
      <dgm:t>
        <a:bodyPr/>
        <a:lstStyle/>
        <a:p>
          <a:endParaRPr lang="en-US"/>
        </a:p>
      </dgm:t>
    </dgm:pt>
    <dgm:pt modelId="{6B5B7654-2418-45BD-854D-C19F20E8CB9C}" type="sibTrans" cxnId="{75AF4CC7-D3A3-46F3-B7D6-A6ADF3EECE03}">
      <dgm:prSet/>
      <dgm:spPr/>
      <dgm:t>
        <a:bodyPr/>
        <a:lstStyle/>
        <a:p>
          <a:endParaRPr lang="en-US"/>
        </a:p>
      </dgm:t>
    </dgm:pt>
    <dgm:pt modelId="{25040085-22AD-457D-9188-F54851FE2E12}">
      <dgm:prSet phldrT="[Text]" phldr="0" custT="1"/>
      <dgm:spPr>
        <a:solidFill>
          <a:srgbClr val="0070C0"/>
        </a:solidFill>
      </dgm:spPr>
      <dgm:t>
        <a:bodyPr/>
        <a:lstStyle/>
        <a:p>
          <a:r>
            <a:rPr lang="en-US" sz="1000" b="1" dirty="0"/>
            <a:t>Vehicle Operations</a:t>
          </a:r>
        </a:p>
      </dgm:t>
    </dgm:pt>
    <dgm:pt modelId="{25285821-641D-49E5-B4E8-04A46C90956F}" type="parTrans" cxnId="{5DCD6D17-339E-4A76-8ED1-0B1083E42F63}">
      <dgm:prSet/>
      <dgm:spPr/>
      <dgm:t>
        <a:bodyPr/>
        <a:lstStyle/>
        <a:p>
          <a:endParaRPr lang="en-US"/>
        </a:p>
      </dgm:t>
    </dgm:pt>
    <dgm:pt modelId="{841D1B62-00B9-499F-8AD6-C94C6A8D9D7B}" type="sibTrans" cxnId="{5DCD6D17-339E-4A76-8ED1-0B1083E42F63}">
      <dgm:prSet/>
      <dgm:spPr/>
      <dgm:t>
        <a:bodyPr/>
        <a:lstStyle/>
        <a:p>
          <a:endParaRPr lang="en-US"/>
        </a:p>
      </dgm:t>
    </dgm:pt>
    <dgm:pt modelId="{C314F32A-9A3A-490B-B07E-94C3F20DD9CB}">
      <dgm:prSet phldrT="[Text]" phldr="0" custT="1"/>
      <dgm:spPr/>
      <dgm:t>
        <a:bodyPr/>
        <a:lstStyle/>
        <a:p>
          <a:r>
            <a:rPr lang="en-US" sz="4800" b="1" dirty="0"/>
            <a:t>3 %</a:t>
          </a:r>
        </a:p>
      </dgm:t>
    </dgm:pt>
    <dgm:pt modelId="{BC4B4172-2C99-41D3-8A85-490BE8B17207}" type="parTrans" cxnId="{47D6CEF6-EFDC-4CDB-BB86-E51373A2D5E2}">
      <dgm:prSet/>
      <dgm:spPr/>
      <dgm:t>
        <a:bodyPr/>
        <a:lstStyle/>
        <a:p>
          <a:endParaRPr lang="en-US"/>
        </a:p>
      </dgm:t>
    </dgm:pt>
    <dgm:pt modelId="{78F0C48A-FEA2-4B2A-89B0-876AE72C056A}" type="sibTrans" cxnId="{47D6CEF6-EFDC-4CDB-BB86-E51373A2D5E2}">
      <dgm:prSet/>
      <dgm:spPr/>
      <dgm:t>
        <a:bodyPr/>
        <a:lstStyle/>
        <a:p>
          <a:endParaRPr lang="en-US"/>
        </a:p>
      </dgm:t>
    </dgm:pt>
    <dgm:pt modelId="{A00FD97C-A7CB-4A5E-97E5-B7076B39225E}">
      <dgm:prSet phldrT="[Text]" phldr="0" custT="1"/>
      <dgm:spPr>
        <a:solidFill>
          <a:srgbClr val="0070C0"/>
        </a:solidFill>
      </dgm:spPr>
      <dgm:t>
        <a:bodyPr/>
        <a:lstStyle/>
        <a:p>
          <a:r>
            <a:rPr lang="en-US" sz="900" b="1" dirty="0"/>
            <a:t>School Appropriation</a:t>
          </a:r>
        </a:p>
        <a:p>
          <a:r>
            <a:rPr lang="en-US" sz="800" b="1" dirty="0"/>
            <a:t>(FY2029-FY2030</a:t>
          </a:r>
          <a:r>
            <a:rPr lang="en-US" sz="800" dirty="0"/>
            <a:t>)</a:t>
          </a:r>
        </a:p>
      </dgm:t>
    </dgm:pt>
    <dgm:pt modelId="{8E37200B-3377-48BF-ADC2-4F446CD419E8}" type="parTrans" cxnId="{1C6422B3-2703-4FF5-A425-E71085FF1A1C}">
      <dgm:prSet/>
      <dgm:spPr/>
      <dgm:t>
        <a:bodyPr/>
        <a:lstStyle/>
        <a:p>
          <a:endParaRPr lang="en-US"/>
        </a:p>
      </dgm:t>
    </dgm:pt>
    <dgm:pt modelId="{34ACE3AC-2663-4146-84EC-0A0B8EC22FB8}" type="sibTrans" cxnId="{1C6422B3-2703-4FF5-A425-E71085FF1A1C}">
      <dgm:prSet/>
      <dgm:spPr/>
      <dgm:t>
        <a:bodyPr/>
        <a:lstStyle/>
        <a:p>
          <a:endParaRPr lang="en-US"/>
        </a:p>
      </dgm:t>
    </dgm:pt>
    <dgm:pt modelId="{1186194C-DAB7-41E7-8D3B-8A409D94CB52}">
      <dgm:prSet phldrT="[Text]" phldr="0" custT="1"/>
      <dgm:spPr>
        <a:solidFill>
          <a:srgbClr val="0070C0"/>
        </a:solidFill>
      </dgm:spPr>
      <dgm:t>
        <a:bodyPr/>
        <a:lstStyle/>
        <a:p>
          <a:r>
            <a:rPr lang="en-US" sz="1200" b="1" dirty="0"/>
            <a:t>School Appropriation</a:t>
          </a:r>
        </a:p>
        <a:p>
          <a:r>
            <a:rPr lang="en-US" sz="800" b="1" dirty="0"/>
            <a:t> (FY2026-FY2028)</a:t>
          </a:r>
        </a:p>
      </dgm:t>
    </dgm:pt>
    <dgm:pt modelId="{46B3E9CF-09BC-46DD-910B-06695B3FC685}" type="parTrans" cxnId="{D94B752C-3149-4532-8999-52541E8B7BC9}">
      <dgm:prSet/>
      <dgm:spPr/>
      <dgm:t>
        <a:bodyPr/>
        <a:lstStyle/>
        <a:p>
          <a:endParaRPr lang="en-US"/>
        </a:p>
      </dgm:t>
    </dgm:pt>
    <dgm:pt modelId="{FB35B812-B94C-4BAD-AB46-68D1AF7279CE}" type="sibTrans" cxnId="{D94B752C-3149-4532-8999-52541E8B7BC9}">
      <dgm:prSet/>
      <dgm:spPr/>
      <dgm:t>
        <a:bodyPr/>
        <a:lstStyle/>
        <a:p>
          <a:endParaRPr lang="en-US"/>
        </a:p>
      </dgm:t>
    </dgm:pt>
    <dgm:pt modelId="{A843C2FD-F652-4FD3-A050-630C7E8687B8}">
      <dgm:prSet phldrT="[Text]" phldr="0" custT="1"/>
      <dgm:spPr>
        <a:solidFill>
          <a:srgbClr val="0070C0"/>
        </a:solidFill>
      </dgm:spPr>
      <dgm:t>
        <a:bodyPr/>
        <a:lstStyle/>
        <a:p>
          <a:r>
            <a:rPr lang="en-US" sz="1200" b="1" dirty="0"/>
            <a:t>Insurance</a:t>
          </a:r>
        </a:p>
      </dgm:t>
    </dgm:pt>
    <dgm:pt modelId="{89D3F54D-C5E6-452E-995A-2D0FD9697365}" type="parTrans" cxnId="{0B903530-5907-4BC1-B7EA-05C91F1B9518}">
      <dgm:prSet/>
      <dgm:spPr/>
      <dgm:t>
        <a:bodyPr/>
        <a:lstStyle/>
        <a:p>
          <a:endParaRPr lang="en-US"/>
        </a:p>
      </dgm:t>
    </dgm:pt>
    <dgm:pt modelId="{3D0A6F3F-1A22-481F-B382-413AA40F108F}" type="sibTrans" cxnId="{0B903530-5907-4BC1-B7EA-05C91F1B9518}">
      <dgm:prSet/>
      <dgm:spPr/>
      <dgm:t>
        <a:bodyPr/>
        <a:lstStyle/>
        <a:p>
          <a:endParaRPr lang="en-US"/>
        </a:p>
      </dgm:t>
    </dgm:pt>
    <dgm:pt modelId="{CB3ED046-8F4D-4F71-8161-0B440F3AF4B0}">
      <dgm:prSet phldrT="[Text]" phldr="0" custT="1"/>
      <dgm:spPr>
        <a:solidFill>
          <a:srgbClr val="0070C0"/>
        </a:solidFill>
      </dgm:spPr>
      <dgm:t>
        <a:bodyPr/>
        <a:lstStyle/>
        <a:p>
          <a:r>
            <a:rPr lang="en-US" sz="1200" b="1" dirty="0"/>
            <a:t>Utilities</a:t>
          </a:r>
        </a:p>
        <a:p>
          <a:r>
            <a:rPr lang="en-US" sz="1200" b="1" dirty="0"/>
            <a:t> </a:t>
          </a:r>
          <a:r>
            <a:rPr lang="en-US" sz="800" b="1" dirty="0"/>
            <a:t>(FY2028-FY2030)</a:t>
          </a:r>
        </a:p>
      </dgm:t>
    </dgm:pt>
    <dgm:pt modelId="{D616C209-7989-49F9-92ED-A66E66954D0D}" type="parTrans" cxnId="{C5182910-9D00-4572-8DB7-FFA16A51801A}">
      <dgm:prSet/>
      <dgm:spPr/>
      <dgm:t>
        <a:bodyPr/>
        <a:lstStyle/>
        <a:p>
          <a:endParaRPr lang="en-US"/>
        </a:p>
      </dgm:t>
    </dgm:pt>
    <dgm:pt modelId="{8B1C244A-8286-49C5-AB28-8E03601D2935}" type="sibTrans" cxnId="{C5182910-9D00-4572-8DB7-FFA16A51801A}">
      <dgm:prSet/>
      <dgm:spPr/>
      <dgm:t>
        <a:bodyPr/>
        <a:lstStyle/>
        <a:p>
          <a:endParaRPr lang="en-US"/>
        </a:p>
      </dgm:t>
    </dgm:pt>
    <dgm:pt modelId="{99BE208F-D56B-4B4F-BDEB-F37945F7A2AD}">
      <dgm:prSet phldrT="[Text]" phldr="0" custT="1"/>
      <dgm:spPr>
        <a:solidFill>
          <a:srgbClr val="4F81B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 spcFirstLastPara="0" vert="horz" wrap="square" lIns="160020" tIns="160020" rIns="160020" bIns="160020" numCol="1" spcCol="1270" anchor="ctr" anchorCtr="0"/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Arial"/>
              <a:cs typeface="Arial"/>
            </a:rPr>
            <a:t>7 %</a:t>
          </a:r>
        </a:p>
      </dgm:t>
    </dgm:pt>
    <dgm:pt modelId="{3F46CAEE-958E-4EC4-AF06-5170E351919B}" type="parTrans" cxnId="{329069D6-D658-4756-A841-7850DFCCE784}">
      <dgm:prSet/>
      <dgm:spPr/>
      <dgm:t>
        <a:bodyPr/>
        <a:lstStyle/>
        <a:p>
          <a:endParaRPr lang="en-US"/>
        </a:p>
      </dgm:t>
    </dgm:pt>
    <dgm:pt modelId="{6CCD99D7-A909-4D43-B2BA-BB73C13D263C}" type="sibTrans" cxnId="{329069D6-D658-4756-A841-7850DFCCE784}">
      <dgm:prSet/>
      <dgm:spPr/>
      <dgm:t>
        <a:bodyPr/>
        <a:lstStyle/>
        <a:p>
          <a:endParaRPr lang="en-US"/>
        </a:p>
      </dgm:t>
    </dgm:pt>
    <dgm:pt modelId="{6E048BEB-D3DA-4F81-81F6-723E22CC62F8}">
      <dgm:prSet phldrT="[Text]" phldr="0" custT="1"/>
      <dgm:spPr>
        <a:solidFill>
          <a:srgbClr val="0070C0"/>
        </a:solidFill>
        <a:ln>
          <a:solidFill>
            <a:schemeClr val="bg1"/>
          </a:solidFill>
        </a:ln>
        <a:effectLst/>
      </dgm:spPr>
      <dgm:t>
        <a:bodyPr spcFirstLastPara="0" vert="horz" wrap="square" lIns="160020" tIns="160020" rIns="160020" bIns="160020" numCol="1" spcCol="1270" anchor="ctr" anchorCtr="0"/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bg1"/>
              </a:solidFill>
              <a:latin typeface="Calibri"/>
              <a:ea typeface="Arial"/>
              <a:cs typeface="Arial"/>
            </a:rPr>
            <a:t>Medical Insurance  </a:t>
          </a:r>
        </a:p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kern="1200" dirty="0">
              <a:solidFill>
                <a:schemeClr val="bg1"/>
              </a:solidFill>
              <a:latin typeface="Calibri"/>
              <a:ea typeface="Arial"/>
              <a:cs typeface="Arial"/>
            </a:rPr>
            <a:t>(FY2027, FY2029, &amp; FY2030)</a:t>
          </a:r>
          <a:endParaRPr lang="en-US" sz="1000" b="0" kern="1200" dirty="0">
            <a:solidFill>
              <a:schemeClr val="bg1"/>
            </a:solidFill>
            <a:latin typeface="Calibri"/>
            <a:ea typeface="Arial"/>
            <a:cs typeface="Arial"/>
          </a:endParaRPr>
        </a:p>
      </dgm:t>
    </dgm:pt>
    <dgm:pt modelId="{642D0A72-B5E4-42DA-BE9F-924268CA0D86}" type="parTrans" cxnId="{90016C03-D8DE-4965-95AE-4223FC87E621}">
      <dgm:prSet/>
      <dgm:spPr/>
      <dgm:t>
        <a:bodyPr/>
        <a:lstStyle/>
        <a:p>
          <a:endParaRPr lang="en-US"/>
        </a:p>
      </dgm:t>
    </dgm:pt>
    <dgm:pt modelId="{DEF837C3-205F-48CE-9F29-3BD5DB205446}" type="sibTrans" cxnId="{90016C03-D8DE-4965-95AE-4223FC87E621}">
      <dgm:prSet/>
      <dgm:spPr/>
      <dgm:t>
        <a:bodyPr/>
        <a:lstStyle/>
        <a:p>
          <a:endParaRPr lang="en-US"/>
        </a:p>
      </dgm:t>
    </dgm:pt>
    <dgm:pt modelId="{708D4E89-D3D4-4179-8EF6-95F7B7593250}">
      <dgm:prSet phldrT="[Text]" phldr="0" custT="1"/>
      <dgm:spPr>
        <a:solidFill>
          <a:srgbClr val="0070C0"/>
        </a:solidFill>
      </dgm:spPr>
      <dgm:t>
        <a:bodyPr/>
        <a:lstStyle/>
        <a:p>
          <a:pPr algn="ctr"/>
          <a:r>
            <a:rPr lang="en-US" sz="1200" b="1" dirty="0"/>
            <a:t>Medical Insurance </a:t>
          </a:r>
          <a:r>
            <a:rPr lang="en-US" sz="800" b="1" dirty="0"/>
            <a:t>(FY2028)</a:t>
          </a:r>
        </a:p>
      </dgm:t>
    </dgm:pt>
    <dgm:pt modelId="{E59585B8-3D3B-4F29-B6CE-9AD064E94943}" type="parTrans" cxnId="{5CD4F26E-359F-441C-B937-E38518DAFA21}">
      <dgm:prSet/>
      <dgm:spPr/>
      <dgm:t>
        <a:bodyPr/>
        <a:lstStyle/>
        <a:p>
          <a:endParaRPr lang="en-US"/>
        </a:p>
      </dgm:t>
    </dgm:pt>
    <dgm:pt modelId="{7B5F0E99-16C3-440F-B808-219BD0C77BC6}" type="sibTrans" cxnId="{5CD4F26E-359F-441C-B937-E38518DAFA21}">
      <dgm:prSet/>
      <dgm:spPr/>
      <dgm:t>
        <a:bodyPr/>
        <a:lstStyle/>
        <a:p>
          <a:endParaRPr lang="en-US"/>
        </a:p>
      </dgm:t>
    </dgm:pt>
    <dgm:pt modelId="{C675A45E-AF55-4C22-8EA3-C341055EBB67}">
      <dgm:prSet phldrT="[Text]" phldr="0" custT="1"/>
      <dgm:spPr>
        <a:solidFill>
          <a:srgbClr val="00B050"/>
        </a:solidFill>
      </dgm:spPr>
      <dgm:t>
        <a:bodyPr/>
        <a:lstStyle/>
        <a:p>
          <a:r>
            <a:rPr lang="en-US" sz="1400" b="1" dirty="0"/>
            <a:t>Hotel Tax  Revenue</a:t>
          </a:r>
        </a:p>
      </dgm:t>
    </dgm:pt>
    <dgm:pt modelId="{2AA7F69A-743C-49ED-B84C-1E51DF5EEE75}" type="parTrans" cxnId="{DB44FE78-09D5-47F2-B52C-E185EF01BB51}">
      <dgm:prSet/>
      <dgm:spPr/>
      <dgm:t>
        <a:bodyPr/>
        <a:lstStyle/>
        <a:p>
          <a:endParaRPr lang="en-US"/>
        </a:p>
      </dgm:t>
    </dgm:pt>
    <dgm:pt modelId="{131F0CB5-7225-4F06-A304-0CA9880B5B93}" type="sibTrans" cxnId="{DB44FE78-09D5-47F2-B52C-E185EF01BB51}">
      <dgm:prSet/>
      <dgm:spPr/>
      <dgm:t>
        <a:bodyPr/>
        <a:lstStyle/>
        <a:p>
          <a:endParaRPr lang="en-US"/>
        </a:p>
      </dgm:t>
    </dgm:pt>
    <dgm:pt modelId="{52A35DDE-991D-457C-A643-A61884CC070D}">
      <dgm:prSet phldrT="[Text]" phldr="0" custT="1"/>
      <dgm:spPr>
        <a:solidFill>
          <a:srgbClr val="0070C0"/>
        </a:solidFill>
      </dgm:spPr>
      <dgm:t>
        <a:bodyPr/>
        <a:lstStyle/>
        <a:p>
          <a:r>
            <a:rPr lang="en-US" sz="1200" b="1" dirty="0"/>
            <a:t>Maintenance</a:t>
          </a:r>
        </a:p>
      </dgm:t>
    </dgm:pt>
    <dgm:pt modelId="{BEF4B6A7-D4C5-433B-AD5F-33C98388BD21}" type="parTrans" cxnId="{07B8545A-1D94-4C3C-97CC-B969F29700A7}">
      <dgm:prSet/>
      <dgm:spPr/>
      <dgm:t>
        <a:bodyPr/>
        <a:lstStyle/>
        <a:p>
          <a:endParaRPr lang="en-US"/>
        </a:p>
      </dgm:t>
    </dgm:pt>
    <dgm:pt modelId="{258377E6-5657-4F9D-BAD1-D39E9FD55B2C}" type="sibTrans" cxnId="{07B8545A-1D94-4C3C-97CC-B969F29700A7}">
      <dgm:prSet/>
      <dgm:spPr/>
      <dgm:t>
        <a:bodyPr/>
        <a:lstStyle/>
        <a:p>
          <a:endParaRPr lang="en-US"/>
        </a:p>
      </dgm:t>
    </dgm:pt>
    <dgm:pt modelId="{E26D1E7B-5BC7-40DA-AB77-331D056BD3F2}">
      <dgm:prSet phldrT="[Text]" phldr="0" custT="1"/>
      <dgm:spPr>
        <a:solidFill>
          <a:srgbClr val="0070C0"/>
        </a:solidFill>
      </dgm:spPr>
      <dgm:t>
        <a:bodyPr/>
        <a:lstStyle/>
        <a:p>
          <a:r>
            <a:rPr lang="en-US" sz="1000" b="1" dirty="0"/>
            <a:t>Salaries and Wages</a:t>
          </a:r>
        </a:p>
      </dgm:t>
    </dgm:pt>
    <dgm:pt modelId="{BB81226E-8950-4BA3-97F7-E84ECF898075}" type="parTrans" cxnId="{C79789B2-E8F8-4EB8-9FF5-CA90C9619CFA}">
      <dgm:prSet/>
      <dgm:spPr/>
      <dgm:t>
        <a:bodyPr/>
        <a:lstStyle/>
        <a:p>
          <a:endParaRPr lang="en-US"/>
        </a:p>
      </dgm:t>
    </dgm:pt>
    <dgm:pt modelId="{60C58D6B-429D-4A6F-94BB-478125FB472A}" type="sibTrans" cxnId="{C79789B2-E8F8-4EB8-9FF5-CA90C9619CFA}">
      <dgm:prSet/>
      <dgm:spPr/>
      <dgm:t>
        <a:bodyPr/>
        <a:lstStyle/>
        <a:p>
          <a:endParaRPr lang="en-US"/>
        </a:p>
      </dgm:t>
    </dgm:pt>
    <dgm:pt modelId="{1F6115DA-CCE8-4637-A48E-30C2CAF0989D}">
      <dgm:prSet phldrT="[Text]" phldr="0" custT="1"/>
      <dgm:spPr>
        <a:solidFill>
          <a:srgbClr val="0070C0"/>
        </a:solidFill>
      </dgm:spPr>
      <dgm:t>
        <a:bodyPr/>
        <a:lstStyle/>
        <a:p>
          <a:pPr algn="ctr"/>
          <a:r>
            <a:rPr lang="en-US" sz="1000" b="1" dirty="0"/>
            <a:t>Employee Benefits</a:t>
          </a:r>
        </a:p>
      </dgm:t>
    </dgm:pt>
    <dgm:pt modelId="{5DD9C96A-F7F0-444B-BE6F-79D5F204B05D}" type="parTrans" cxnId="{F8EAD628-47D6-4738-8BF9-BAA70D9CA5F6}">
      <dgm:prSet/>
      <dgm:spPr/>
      <dgm:t>
        <a:bodyPr/>
        <a:lstStyle/>
        <a:p>
          <a:endParaRPr lang="en-US"/>
        </a:p>
      </dgm:t>
    </dgm:pt>
    <dgm:pt modelId="{8B7330DD-1A0C-42D2-A70F-078153FF0F97}" type="sibTrans" cxnId="{F8EAD628-47D6-4738-8BF9-BAA70D9CA5F6}">
      <dgm:prSet/>
      <dgm:spPr/>
      <dgm:t>
        <a:bodyPr/>
        <a:lstStyle/>
        <a:p>
          <a:endParaRPr lang="en-US"/>
        </a:p>
      </dgm:t>
    </dgm:pt>
    <dgm:pt modelId="{CACA661A-BA09-44DC-BA90-9D10022E5C54}" type="pres">
      <dgm:prSet presAssocID="{938A2D41-C826-4654-A4F2-F72619A12AB5}" presName="theList" presStyleCnt="0">
        <dgm:presLayoutVars>
          <dgm:dir/>
          <dgm:animLvl val="lvl"/>
          <dgm:resizeHandles val="exact"/>
        </dgm:presLayoutVars>
      </dgm:prSet>
      <dgm:spPr/>
    </dgm:pt>
    <dgm:pt modelId="{5AE49DFF-148F-4BE8-99B3-3F6B67B30CED}" type="pres">
      <dgm:prSet presAssocID="{F09F8045-462C-45B1-AE80-A5E7D49069DD}" presName="compNode" presStyleCnt="0"/>
      <dgm:spPr/>
    </dgm:pt>
    <dgm:pt modelId="{6DECF576-36FB-48F6-B7CB-B88A2EBC8EA4}" type="pres">
      <dgm:prSet presAssocID="{F09F8045-462C-45B1-AE80-A5E7D49069DD}" presName="aNode" presStyleLbl="bgShp" presStyleIdx="0" presStyleCnt="5"/>
      <dgm:spPr/>
    </dgm:pt>
    <dgm:pt modelId="{11D59B28-67DE-4DF5-BD26-43C966E0097A}" type="pres">
      <dgm:prSet presAssocID="{F09F8045-462C-45B1-AE80-A5E7D49069DD}" presName="textNode" presStyleLbl="bgShp" presStyleIdx="0" presStyleCnt="5"/>
      <dgm:spPr/>
    </dgm:pt>
    <dgm:pt modelId="{D3929734-9C76-490E-BA94-4E186D9A6B6F}" type="pres">
      <dgm:prSet presAssocID="{F09F8045-462C-45B1-AE80-A5E7D49069DD}" presName="compChildNode" presStyleCnt="0"/>
      <dgm:spPr/>
    </dgm:pt>
    <dgm:pt modelId="{7D59EDE2-5AA2-4377-97EA-9D7E0AD3744C}" type="pres">
      <dgm:prSet presAssocID="{F09F8045-462C-45B1-AE80-A5E7D49069DD}" presName="theInnerList" presStyleCnt="0"/>
      <dgm:spPr/>
    </dgm:pt>
    <dgm:pt modelId="{BC866B01-C531-4F9C-A4D3-34A402ED5754}" type="pres">
      <dgm:prSet presAssocID="{C675A45E-AF55-4C22-8EA3-C341055EBB67}" presName="childNode" presStyleLbl="node1" presStyleIdx="0" presStyleCnt="16" custScaleY="29939" custLinFactNeighborX="9468" custLinFactNeighborY="-84027">
        <dgm:presLayoutVars>
          <dgm:bulletEnabled val="1"/>
        </dgm:presLayoutVars>
      </dgm:prSet>
      <dgm:spPr/>
    </dgm:pt>
    <dgm:pt modelId="{EED3F331-EB11-4F1B-8636-EB085569796C}" type="pres">
      <dgm:prSet presAssocID="{C675A45E-AF55-4C22-8EA3-C341055EBB67}" presName="aSpace2" presStyleCnt="0"/>
      <dgm:spPr/>
    </dgm:pt>
    <dgm:pt modelId="{65ABD8C3-E157-458F-97F5-47A342FA9DED}" type="pres">
      <dgm:prSet presAssocID="{52A35DDE-991D-457C-A643-A61884CC070D}" presName="childNode" presStyleLbl="node1" presStyleIdx="1" presStyleCnt="16" custScaleX="93135" custLinFactY="-2488" custLinFactNeighborX="6035" custLinFactNeighborY="-100000">
        <dgm:presLayoutVars>
          <dgm:bulletEnabled val="1"/>
        </dgm:presLayoutVars>
      </dgm:prSet>
      <dgm:spPr/>
    </dgm:pt>
    <dgm:pt modelId="{FD5BDF76-80D3-4B49-A320-6BE48D4987CA}" type="pres">
      <dgm:prSet presAssocID="{F09F8045-462C-45B1-AE80-A5E7D49069DD}" presName="aSpace" presStyleCnt="0"/>
      <dgm:spPr/>
    </dgm:pt>
    <dgm:pt modelId="{64629CFE-B2C4-4F28-9361-7370E677746D}" type="pres">
      <dgm:prSet presAssocID="{C314F32A-9A3A-490B-B07E-94C3F20DD9CB}" presName="compNode" presStyleCnt="0"/>
      <dgm:spPr/>
    </dgm:pt>
    <dgm:pt modelId="{2CE53146-FED4-4DCB-9AF8-9A381539B039}" type="pres">
      <dgm:prSet presAssocID="{C314F32A-9A3A-490B-B07E-94C3F20DD9CB}" presName="aNode" presStyleLbl="bgShp" presStyleIdx="1" presStyleCnt="5" custLinFactNeighborX="-329" custLinFactNeighborY="-126"/>
      <dgm:spPr/>
    </dgm:pt>
    <dgm:pt modelId="{5383DF25-5532-4AA6-BF56-42106B96EEA3}" type="pres">
      <dgm:prSet presAssocID="{C314F32A-9A3A-490B-B07E-94C3F20DD9CB}" presName="textNode" presStyleLbl="bgShp" presStyleIdx="1" presStyleCnt="5"/>
      <dgm:spPr/>
    </dgm:pt>
    <dgm:pt modelId="{E281ABFA-2A00-4B77-92DD-05F0C289262F}" type="pres">
      <dgm:prSet presAssocID="{C314F32A-9A3A-490B-B07E-94C3F20DD9CB}" presName="compChildNode" presStyleCnt="0"/>
      <dgm:spPr/>
    </dgm:pt>
    <dgm:pt modelId="{095A30AC-47E3-4495-8BC8-0ABFE7E7A03A}" type="pres">
      <dgm:prSet presAssocID="{C314F32A-9A3A-490B-B07E-94C3F20DD9CB}" presName="theInnerList" presStyleCnt="0"/>
      <dgm:spPr/>
    </dgm:pt>
    <dgm:pt modelId="{7CE5E34B-E816-4B19-B5FD-72C9B6C9975B}" type="pres">
      <dgm:prSet presAssocID="{817CEB45-0633-4773-B19F-6F89554AD1EB}" presName="childNode" presStyleLbl="node1" presStyleIdx="2" presStyleCnt="16" custScaleX="104243" custScaleY="164729" custLinFactY="-72186" custLinFactNeighborX="-1278" custLinFactNeighborY="-100000">
        <dgm:presLayoutVars>
          <dgm:bulletEnabled val="1"/>
        </dgm:presLayoutVars>
      </dgm:prSet>
      <dgm:spPr/>
    </dgm:pt>
    <dgm:pt modelId="{294A65C2-CD3F-4C2B-AC85-15F4C30F7123}" type="pres">
      <dgm:prSet presAssocID="{817CEB45-0633-4773-B19F-6F89554AD1EB}" presName="aSpace2" presStyleCnt="0"/>
      <dgm:spPr/>
    </dgm:pt>
    <dgm:pt modelId="{2C90A2AD-BB25-4226-AADB-E0F357418DF9}" type="pres">
      <dgm:prSet presAssocID="{E26D1E7B-5BC7-40DA-AB77-331D056BD3F2}" presName="childNode" presStyleLbl="node1" presStyleIdx="3" presStyleCnt="16" custScaleX="104243" custScaleY="293370" custLinFactY="-39850" custLinFactNeighborX="-1278" custLinFactNeighborY="-100000">
        <dgm:presLayoutVars>
          <dgm:bulletEnabled val="1"/>
        </dgm:presLayoutVars>
      </dgm:prSet>
      <dgm:spPr/>
    </dgm:pt>
    <dgm:pt modelId="{548A03AD-528B-40CC-B68D-8C4C6E436D08}" type="pres">
      <dgm:prSet presAssocID="{E26D1E7B-5BC7-40DA-AB77-331D056BD3F2}" presName="aSpace2" presStyleCnt="0"/>
      <dgm:spPr/>
    </dgm:pt>
    <dgm:pt modelId="{38F7BEDF-45CC-40DE-A8AC-0F382034B425}" type="pres">
      <dgm:prSet presAssocID="{1F6115DA-CCE8-4637-A48E-30C2CAF0989D}" presName="childNode" presStyleLbl="node1" presStyleIdx="4" presStyleCnt="16" custScaleX="100825" custScaleY="126347" custLinFactY="-33187" custLinFactNeighborX="-1278" custLinFactNeighborY="-100000">
        <dgm:presLayoutVars>
          <dgm:bulletEnabled val="1"/>
        </dgm:presLayoutVars>
      </dgm:prSet>
      <dgm:spPr/>
    </dgm:pt>
    <dgm:pt modelId="{419D6369-346C-48E3-B09A-155E3653C31B}" type="pres">
      <dgm:prSet presAssocID="{1F6115DA-CCE8-4637-A48E-30C2CAF0989D}" presName="aSpace2" presStyleCnt="0"/>
      <dgm:spPr/>
    </dgm:pt>
    <dgm:pt modelId="{C8092BAC-46F5-4310-9DCB-3A5DBDDB274C}" type="pres">
      <dgm:prSet presAssocID="{318C5A25-536F-4EE7-ADA6-A0887BFAD7CF}" presName="childNode" presStyleLbl="node1" presStyleIdx="5" presStyleCnt="16" custScaleX="104242" custScaleY="183874" custLinFactY="-11759" custLinFactNeighborX="-1278" custLinFactNeighborY="-100000">
        <dgm:presLayoutVars>
          <dgm:bulletEnabled val="1"/>
        </dgm:presLayoutVars>
      </dgm:prSet>
      <dgm:spPr/>
    </dgm:pt>
    <dgm:pt modelId="{11611836-4931-4C3B-96F7-46551947F83B}" type="pres">
      <dgm:prSet presAssocID="{318C5A25-536F-4EE7-ADA6-A0887BFAD7CF}" presName="aSpace2" presStyleCnt="0"/>
      <dgm:spPr/>
    </dgm:pt>
    <dgm:pt modelId="{AA11424B-8BCA-4C75-B61C-5487E0E2D09B}" type="pres">
      <dgm:prSet presAssocID="{25040085-22AD-457D-9188-F54851FE2E12}" presName="childNode" presStyleLbl="node1" presStyleIdx="6" presStyleCnt="16" custScaleX="100825" custScaleY="202772" custLinFactNeighborX="-1278" custLinFactNeighborY="-51107">
        <dgm:presLayoutVars>
          <dgm:bulletEnabled val="1"/>
        </dgm:presLayoutVars>
      </dgm:prSet>
      <dgm:spPr/>
    </dgm:pt>
    <dgm:pt modelId="{4B475B13-80B5-404D-8B92-DFF3EE70CEB6}" type="pres">
      <dgm:prSet presAssocID="{25040085-22AD-457D-9188-F54851FE2E12}" presName="aSpace2" presStyleCnt="0"/>
      <dgm:spPr/>
    </dgm:pt>
    <dgm:pt modelId="{B7285CED-6F14-440B-9E41-76D5B57B0270}" type="pres">
      <dgm:prSet presAssocID="{A00FD97C-A7CB-4A5E-97E5-B7076B39225E}" presName="childNode" presStyleLbl="node1" presStyleIdx="7" presStyleCnt="16" custScaleX="99797" custScaleY="239721" custLinFactNeighborX="-2007" custLinFactNeighborY="39828">
        <dgm:presLayoutVars>
          <dgm:bulletEnabled val="1"/>
        </dgm:presLayoutVars>
      </dgm:prSet>
      <dgm:spPr/>
    </dgm:pt>
    <dgm:pt modelId="{718840FA-49AB-4A32-BA46-505E8F530CC7}" type="pres">
      <dgm:prSet presAssocID="{C314F32A-9A3A-490B-B07E-94C3F20DD9CB}" presName="aSpace" presStyleCnt="0"/>
      <dgm:spPr/>
    </dgm:pt>
    <dgm:pt modelId="{D5AA0FFB-C8B5-439F-8D08-0543D7680BFB}" type="pres">
      <dgm:prSet presAssocID="{EF357FCF-AF2C-429A-A744-D0493F47DB6E}" presName="compNode" presStyleCnt="0"/>
      <dgm:spPr/>
    </dgm:pt>
    <dgm:pt modelId="{5C1AD1E4-53AB-4081-BB63-C9B328591809}" type="pres">
      <dgm:prSet presAssocID="{EF357FCF-AF2C-429A-A744-D0493F47DB6E}" presName="aNode" presStyleLbl="bgShp" presStyleIdx="2" presStyleCnt="5" custLinFactNeighborX="149" custLinFactNeighborY="-735"/>
      <dgm:spPr/>
    </dgm:pt>
    <dgm:pt modelId="{FE4B81CD-A2C0-417C-B0D1-E3C1DCEEF112}" type="pres">
      <dgm:prSet presAssocID="{EF357FCF-AF2C-429A-A744-D0493F47DB6E}" presName="textNode" presStyleLbl="bgShp" presStyleIdx="2" presStyleCnt="5"/>
      <dgm:spPr/>
    </dgm:pt>
    <dgm:pt modelId="{A3DB7050-192B-4DCE-B51C-DDBA08671EFD}" type="pres">
      <dgm:prSet presAssocID="{EF357FCF-AF2C-429A-A744-D0493F47DB6E}" presName="compChildNode" presStyleCnt="0"/>
      <dgm:spPr/>
    </dgm:pt>
    <dgm:pt modelId="{C4F0FC2E-82B6-443B-8F91-745597BA0518}" type="pres">
      <dgm:prSet presAssocID="{EF357FCF-AF2C-429A-A744-D0493F47DB6E}" presName="theInnerList" presStyleCnt="0"/>
      <dgm:spPr/>
    </dgm:pt>
    <dgm:pt modelId="{EA362D04-E374-4D3F-8642-E922C013619B}" type="pres">
      <dgm:prSet presAssocID="{8087CD66-773B-4FFB-B43C-23F99E9E1C59}" presName="childNode" presStyleLbl="node1" presStyleIdx="8" presStyleCnt="16" custLinFactY="-1317" custLinFactNeighborX="-3251" custLinFactNeighborY="-100000">
        <dgm:presLayoutVars>
          <dgm:bulletEnabled val="1"/>
        </dgm:presLayoutVars>
      </dgm:prSet>
      <dgm:spPr/>
    </dgm:pt>
    <dgm:pt modelId="{98D30644-6758-4A20-AB84-CCEF90BB5FEB}" type="pres">
      <dgm:prSet presAssocID="{8087CD66-773B-4FFB-B43C-23F99E9E1C59}" presName="aSpace2" presStyleCnt="0"/>
      <dgm:spPr/>
    </dgm:pt>
    <dgm:pt modelId="{88482D96-CA89-4C6F-9108-D869DB580E21}" type="pres">
      <dgm:prSet presAssocID="{24E78B65-9CEF-4D2B-81BC-1ED199806B83}" presName="childNode" presStyleLbl="node1" presStyleIdx="9" presStyleCnt="16" custLinFactY="-4710" custLinFactNeighborX="695" custLinFactNeighborY="-100000">
        <dgm:presLayoutVars>
          <dgm:bulletEnabled val="1"/>
        </dgm:presLayoutVars>
      </dgm:prSet>
      <dgm:spPr/>
    </dgm:pt>
    <dgm:pt modelId="{A7EC515B-92CA-4BBA-937E-3DE5F7737845}" type="pres">
      <dgm:prSet presAssocID="{24E78B65-9CEF-4D2B-81BC-1ED199806B83}" presName="aSpace2" presStyleCnt="0"/>
      <dgm:spPr/>
    </dgm:pt>
    <dgm:pt modelId="{5E1062EF-FB3B-492A-8029-4DF9B08A4DA7}" type="pres">
      <dgm:prSet presAssocID="{1186194C-DAB7-41E7-8D3B-8A409D94CB52}" presName="childNode" presStyleLbl="node1" presStyleIdx="10" presStyleCnt="16" custScaleX="102862" custScaleY="88077" custLinFactY="-7319" custLinFactNeighborX="695" custLinFactNeighborY="-100000">
        <dgm:presLayoutVars>
          <dgm:bulletEnabled val="1"/>
        </dgm:presLayoutVars>
      </dgm:prSet>
      <dgm:spPr/>
    </dgm:pt>
    <dgm:pt modelId="{80A6D32E-961F-4034-8C85-3EC175E8CF36}" type="pres">
      <dgm:prSet presAssocID="{EF357FCF-AF2C-429A-A744-D0493F47DB6E}" presName="aSpace" presStyleCnt="0"/>
      <dgm:spPr/>
    </dgm:pt>
    <dgm:pt modelId="{064C2E85-BFD7-48BD-8E34-B55CA2B59493}" type="pres">
      <dgm:prSet presAssocID="{B58BCC18-CA73-4966-9DD7-84AA0049854F}" presName="compNode" presStyleCnt="0"/>
      <dgm:spPr/>
    </dgm:pt>
    <dgm:pt modelId="{4D5FCCA7-B096-45FF-9FBF-02ABB3BD46A6}" type="pres">
      <dgm:prSet presAssocID="{B58BCC18-CA73-4966-9DD7-84AA0049854F}" presName="aNode" presStyleLbl="bgShp" presStyleIdx="3" presStyleCnt="5" custLinFactNeighborX="344" custLinFactNeighborY="-6767"/>
      <dgm:spPr>
        <a:xfrm>
          <a:off x="3569573" y="0"/>
          <a:ext cx="1105867" cy="3784600"/>
        </a:xfrm>
        <a:prstGeom prst="roundRect">
          <a:avLst>
            <a:gd name="adj" fmla="val 10000"/>
          </a:avLst>
        </a:prstGeom>
      </dgm:spPr>
    </dgm:pt>
    <dgm:pt modelId="{DCBA55EF-65EB-4E98-9FB1-F487B15F55FA}" type="pres">
      <dgm:prSet presAssocID="{B58BCC18-CA73-4966-9DD7-84AA0049854F}" presName="textNode" presStyleLbl="bgShp" presStyleIdx="3" presStyleCnt="5"/>
      <dgm:spPr/>
    </dgm:pt>
    <dgm:pt modelId="{0B2D4CD7-7033-4DE2-80C5-98F97F539767}" type="pres">
      <dgm:prSet presAssocID="{B58BCC18-CA73-4966-9DD7-84AA0049854F}" presName="compChildNode" presStyleCnt="0"/>
      <dgm:spPr/>
    </dgm:pt>
    <dgm:pt modelId="{36C29852-82AC-43D1-B141-87FEC6EB477D}" type="pres">
      <dgm:prSet presAssocID="{B58BCC18-CA73-4966-9DD7-84AA0049854F}" presName="theInnerList" presStyleCnt="0"/>
      <dgm:spPr/>
    </dgm:pt>
    <dgm:pt modelId="{BAF2FEF0-6CFC-45A3-99C0-A35AF64AFD4B}" type="pres">
      <dgm:prSet presAssocID="{FCAF143D-6AA5-4C7E-A4CD-1002805EB20E}" presName="childNode" presStyleLbl="node1" presStyleIdx="11" presStyleCnt="16" custLinFactY="-15504" custLinFactNeighborX="-550" custLinFactNeighborY="-100000">
        <dgm:presLayoutVars>
          <dgm:bulletEnabled val="1"/>
        </dgm:presLayoutVars>
      </dgm:prSet>
      <dgm:spPr/>
    </dgm:pt>
    <dgm:pt modelId="{8150553A-6C65-448D-98A0-47E3828AD07B}" type="pres">
      <dgm:prSet presAssocID="{FCAF143D-6AA5-4C7E-A4CD-1002805EB20E}" presName="aSpace2" presStyleCnt="0"/>
      <dgm:spPr/>
    </dgm:pt>
    <dgm:pt modelId="{A8F08995-2B5E-476A-B92E-91BD3942B6BF}" type="pres">
      <dgm:prSet presAssocID="{A843C2FD-F652-4FD3-A050-630C7E8687B8}" presName="childNode" presStyleLbl="node1" presStyleIdx="12" presStyleCnt="16" custLinFactY="-11083" custLinFactNeighborX="2667" custLinFactNeighborY="-100000">
        <dgm:presLayoutVars>
          <dgm:bulletEnabled val="1"/>
        </dgm:presLayoutVars>
      </dgm:prSet>
      <dgm:spPr/>
    </dgm:pt>
    <dgm:pt modelId="{BF61E237-EE3F-4B44-9A2C-C35749A395F5}" type="pres">
      <dgm:prSet presAssocID="{A843C2FD-F652-4FD3-A050-630C7E8687B8}" presName="aSpace2" presStyleCnt="0"/>
      <dgm:spPr/>
    </dgm:pt>
    <dgm:pt modelId="{C2C53056-CBA8-4413-B020-398E37668D48}" type="pres">
      <dgm:prSet presAssocID="{CB3ED046-8F4D-4F71-8161-0B440F3AF4B0}" presName="childNode" presStyleLbl="node1" presStyleIdx="13" presStyleCnt="16">
        <dgm:presLayoutVars>
          <dgm:bulletEnabled val="1"/>
        </dgm:presLayoutVars>
      </dgm:prSet>
      <dgm:spPr/>
    </dgm:pt>
    <dgm:pt modelId="{C0D675C2-CE82-485F-A63F-7D56D1C288E3}" type="pres">
      <dgm:prSet presAssocID="{CB3ED046-8F4D-4F71-8161-0B440F3AF4B0}" presName="aSpace2" presStyleCnt="0"/>
      <dgm:spPr/>
    </dgm:pt>
    <dgm:pt modelId="{583D5785-5D4F-4321-83A5-2C9C2A8CF26D}" type="pres">
      <dgm:prSet presAssocID="{708D4E89-D3D4-4179-8EF6-95F7B7593250}" presName="childNode" presStyleLbl="node1" presStyleIdx="14" presStyleCnt="16" custScaleY="111369" custLinFactNeighborX="137" custLinFactNeighborY="18710">
        <dgm:presLayoutVars>
          <dgm:bulletEnabled val="1"/>
        </dgm:presLayoutVars>
      </dgm:prSet>
      <dgm:spPr/>
    </dgm:pt>
    <dgm:pt modelId="{90B2AD57-4756-4885-900A-F7737E983C76}" type="pres">
      <dgm:prSet presAssocID="{B58BCC18-CA73-4966-9DD7-84AA0049854F}" presName="aSpace" presStyleCnt="0"/>
      <dgm:spPr/>
    </dgm:pt>
    <dgm:pt modelId="{ECBED12C-227E-4FA0-9F9B-571372F41699}" type="pres">
      <dgm:prSet presAssocID="{99BE208F-D56B-4B4F-BDEB-F37945F7A2AD}" presName="compNode" presStyleCnt="0"/>
      <dgm:spPr/>
    </dgm:pt>
    <dgm:pt modelId="{2E1616B0-7DE5-4A3F-8F67-F378AE89FD49}" type="pres">
      <dgm:prSet presAssocID="{99BE208F-D56B-4B4F-BDEB-F37945F7A2AD}" presName="aNode" presStyleLbl="bgShp" presStyleIdx="4" presStyleCnt="5" custScaleX="89621" custLinFactNeighborX="788" custLinFactNeighborY="-2028"/>
      <dgm:spPr>
        <a:xfrm>
          <a:off x="4758381" y="0"/>
          <a:ext cx="1105867" cy="3784600"/>
        </a:xfrm>
        <a:prstGeom prst="roundRect">
          <a:avLst>
            <a:gd name="adj" fmla="val 10000"/>
          </a:avLst>
        </a:prstGeom>
      </dgm:spPr>
    </dgm:pt>
    <dgm:pt modelId="{664ED7CB-04E0-425B-8D27-C82023683626}" type="pres">
      <dgm:prSet presAssocID="{99BE208F-D56B-4B4F-BDEB-F37945F7A2AD}" presName="textNode" presStyleLbl="bgShp" presStyleIdx="4" presStyleCnt="5"/>
      <dgm:spPr/>
    </dgm:pt>
    <dgm:pt modelId="{7DE9890D-334C-4CD6-B24D-92DC75167AE1}" type="pres">
      <dgm:prSet presAssocID="{99BE208F-D56B-4B4F-BDEB-F37945F7A2AD}" presName="compChildNode" presStyleCnt="0"/>
      <dgm:spPr/>
    </dgm:pt>
    <dgm:pt modelId="{10A213BB-2127-4841-A00E-1EAF42ADE870}" type="pres">
      <dgm:prSet presAssocID="{99BE208F-D56B-4B4F-BDEB-F37945F7A2AD}" presName="theInnerList" presStyleCnt="0"/>
      <dgm:spPr/>
    </dgm:pt>
    <dgm:pt modelId="{F9EE6CB6-BB78-4FBC-BF1E-437F730EB43C}" type="pres">
      <dgm:prSet presAssocID="{6E048BEB-D3DA-4F81-81F6-723E22CC62F8}" presName="childNode" presStyleLbl="node1" presStyleIdx="15" presStyleCnt="16" custScaleX="97129" custScaleY="101014" custLinFactNeighborX="-4682" custLinFactNeighborY="-1300">
        <dgm:presLayoutVars>
          <dgm:bulletEnabled val="1"/>
        </dgm:presLayoutVars>
      </dgm:prSet>
      <dgm:spPr/>
    </dgm:pt>
  </dgm:ptLst>
  <dgm:cxnLst>
    <dgm:cxn modelId="{90016C03-D8DE-4965-95AE-4223FC87E621}" srcId="{99BE208F-D56B-4B4F-BDEB-F37945F7A2AD}" destId="{6E048BEB-D3DA-4F81-81F6-723E22CC62F8}" srcOrd="0" destOrd="0" parTransId="{642D0A72-B5E4-42DA-BE9F-924268CA0D86}" sibTransId="{DEF837C3-205F-48CE-9F29-3BD5DB205446}"/>
    <dgm:cxn modelId="{C5182910-9D00-4572-8DB7-FFA16A51801A}" srcId="{B58BCC18-CA73-4966-9DD7-84AA0049854F}" destId="{CB3ED046-8F4D-4F71-8161-0B440F3AF4B0}" srcOrd="2" destOrd="0" parTransId="{D616C209-7989-49F9-92ED-A66E66954D0D}" sibTransId="{8B1C244A-8286-49C5-AB28-8E03601D2935}"/>
    <dgm:cxn modelId="{91F89710-B8E0-4D4E-A7C0-53221A95B14F}" type="presOf" srcId="{E26D1E7B-5BC7-40DA-AB77-331D056BD3F2}" destId="{2C90A2AD-BB25-4226-AADB-E0F357418DF9}" srcOrd="0" destOrd="0" presId="urn:microsoft.com/office/officeart/2005/8/layout/lProcess2"/>
    <dgm:cxn modelId="{27128C11-CAAC-45A5-BFB8-2CDFE014CF26}" type="presOf" srcId="{318C5A25-536F-4EE7-ADA6-A0887BFAD7CF}" destId="{C8092BAC-46F5-4310-9DCB-3A5DBDDB274C}" srcOrd="0" destOrd="0" presId="urn:microsoft.com/office/officeart/2005/8/layout/lProcess2"/>
    <dgm:cxn modelId="{5DCD6D17-339E-4A76-8ED1-0B1083E42F63}" srcId="{C314F32A-9A3A-490B-B07E-94C3F20DD9CB}" destId="{25040085-22AD-457D-9188-F54851FE2E12}" srcOrd="4" destOrd="0" parTransId="{25285821-641D-49E5-B4E8-04A46C90956F}" sibTransId="{841D1B62-00B9-499F-8AD6-C94C6A8D9D7B}"/>
    <dgm:cxn modelId="{EBAC7E1A-7315-4A07-A047-F52DA661D09E}" type="presOf" srcId="{C314F32A-9A3A-490B-B07E-94C3F20DD9CB}" destId="{5383DF25-5532-4AA6-BF56-42106B96EEA3}" srcOrd="1" destOrd="0" presId="urn:microsoft.com/office/officeart/2005/8/layout/lProcess2"/>
    <dgm:cxn modelId="{6A71CD1F-16ED-4E40-81B0-C457FD5F188D}" type="presOf" srcId="{1F6115DA-CCE8-4637-A48E-30C2CAF0989D}" destId="{38F7BEDF-45CC-40DE-A8AC-0F382034B425}" srcOrd="0" destOrd="0" presId="urn:microsoft.com/office/officeart/2005/8/layout/lProcess2"/>
    <dgm:cxn modelId="{B992D925-920D-4018-A462-479CAD829230}" type="presOf" srcId="{938A2D41-C826-4654-A4F2-F72619A12AB5}" destId="{CACA661A-BA09-44DC-BA90-9D10022E5C54}" srcOrd="0" destOrd="0" presId="urn:microsoft.com/office/officeart/2005/8/layout/lProcess2"/>
    <dgm:cxn modelId="{F8EAD628-47D6-4738-8BF9-BAA70D9CA5F6}" srcId="{C314F32A-9A3A-490B-B07E-94C3F20DD9CB}" destId="{1F6115DA-CCE8-4637-A48E-30C2CAF0989D}" srcOrd="2" destOrd="0" parTransId="{5DD9C96A-F7F0-444B-BE6F-79D5F204B05D}" sibTransId="{8B7330DD-1A0C-42D2-A70F-078153FF0F97}"/>
    <dgm:cxn modelId="{5D58BA29-844B-4878-AEE8-929A53A556F1}" type="presOf" srcId="{C314F32A-9A3A-490B-B07E-94C3F20DD9CB}" destId="{2CE53146-FED4-4DCB-9AF8-9A381539B039}" srcOrd="0" destOrd="0" presId="urn:microsoft.com/office/officeart/2005/8/layout/lProcess2"/>
    <dgm:cxn modelId="{D94B752C-3149-4532-8999-52541E8B7BC9}" srcId="{EF357FCF-AF2C-429A-A744-D0493F47DB6E}" destId="{1186194C-DAB7-41E7-8D3B-8A409D94CB52}" srcOrd="2" destOrd="0" parTransId="{46B3E9CF-09BC-46DD-910B-06695B3FC685}" sibTransId="{FB35B812-B94C-4BAD-AB46-68D1AF7279CE}"/>
    <dgm:cxn modelId="{70270E2D-8783-4F54-BA78-F6DC19770AFE}" srcId="{C314F32A-9A3A-490B-B07E-94C3F20DD9CB}" destId="{817CEB45-0633-4773-B19F-6F89554AD1EB}" srcOrd="0" destOrd="0" parTransId="{D68D9AFC-4D67-458A-8ACC-6C67B31B0C7C}" sibTransId="{65B9B0ED-08C9-4568-8951-5E84C99FC017}"/>
    <dgm:cxn modelId="{0B903530-5907-4BC1-B7EA-05C91F1B9518}" srcId="{B58BCC18-CA73-4966-9DD7-84AA0049854F}" destId="{A843C2FD-F652-4FD3-A050-630C7E8687B8}" srcOrd="1" destOrd="0" parTransId="{89D3F54D-C5E6-452E-995A-2D0FD9697365}" sibTransId="{3D0A6F3F-1A22-481F-B382-413AA40F108F}"/>
    <dgm:cxn modelId="{9F28CC62-A164-4E87-98F1-6BE0A47313AD}" type="presOf" srcId="{B58BCC18-CA73-4966-9DD7-84AA0049854F}" destId="{4D5FCCA7-B096-45FF-9FBF-02ABB3BD46A6}" srcOrd="0" destOrd="0" presId="urn:microsoft.com/office/officeart/2005/8/layout/lProcess2"/>
    <dgm:cxn modelId="{01273064-600A-476F-902C-9C7D3987F4FA}" type="presOf" srcId="{52A35DDE-991D-457C-A643-A61884CC070D}" destId="{65ABD8C3-E157-458F-97F5-47A342FA9DED}" srcOrd="0" destOrd="0" presId="urn:microsoft.com/office/officeart/2005/8/layout/lProcess2"/>
    <dgm:cxn modelId="{B4A34E6C-4876-44A8-BFA6-5A8540ADFD1B}" type="presOf" srcId="{99BE208F-D56B-4B4F-BDEB-F37945F7A2AD}" destId="{664ED7CB-04E0-425B-8D27-C82023683626}" srcOrd="1" destOrd="0" presId="urn:microsoft.com/office/officeart/2005/8/layout/lProcess2"/>
    <dgm:cxn modelId="{5CD4F26E-359F-441C-B937-E38518DAFA21}" srcId="{B58BCC18-CA73-4966-9DD7-84AA0049854F}" destId="{708D4E89-D3D4-4179-8EF6-95F7B7593250}" srcOrd="3" destOrd="0" parTransId="{E59585B8-3D3B-4F29-B6CE-9AD064E94943}" sibTransId="{7B5F0E99-16C3-440F-B808-219BD0C77BC6}"/>
    <dgm:cxn modelId="{DB44FE78-09D5-47F2-B52C-E185EF01BB51}" srcId="{F09F8045-462C-45B1-AE80-A5E7D49069DD}" destId="{C675A45E-AF55-4C22-8EA3-C341055EBB67}" srcOrd="0" destOrd="0" parTransId="{2AA7F69A-743C-49ED-B84C-1E51DF5EEE75}" sibTransId="{131F0CB5-7225-4F06-A304-0CA9880B5B93}"/>
    <dgm:cxn modelId="{859B0859-DA74-4B45-8ADB-7FCBBCD5B15D}" type="presOf" srcId="{CB3ED046-8F4D-4F71-8161-0B440F3AF4B0}" destId="{C2C53056-CBA8-4413-B020-398E37668D48}" srcOrd="0" destOrd="0" presId="urn:microsoft.com/office/officeart/2005/8/layout/lProcess2"/>
    <dgm:cxn modelId="{07B8545A-1D94-4C3C-97CC-B969F29700A7}" srcId="{F09F8045-462C-45B1-AE80-A5E7D49069DD}" destId="{52A35DDE-991D-457C-A643-A61884CC070D}" srcOrd="1" destOrd="0" parTransId="{BEF4B6A7-D4C5-433B-AD5F-33C98388BD21}" sibTransId="{258377E6-5657-4F9D-BAD1-D39E9FD55B2C}"/>
    <dgm:cxn modelId="{3436D383-914E-4A95-AD4F-32570CF66F27}" srcId="{938A2D41-C826-4654-A4F2-F72619A12AB5}" destId="{B58BCC18-CA73-4966-9DD7-84AA0049854F}" srcOrd="3" destOrd="0" parTransId="{C5ED3FCA-3F57-467B-955F-749F04BB5FAD}" sibTransId="{3658511D-A7F0-4745-A9D7-BA06ABDD587F}"/>
    <dgm:cxn modelId="{CE9DED87-CEBB-460A-AF0B-61864EB84E31}" type="presOf" srcId="{99BE208F-D56B-4B4F-BDEB-F37945F7A2AD}" destId="{2E1616B0-7DE5-4A3F-8F67-F378AE89FD49}" srcOrd="0" destOrd="0" presId="urn:microsoft.com/office/officeart/2005/8/layout/lProcess2"/>
    <dgm:cxn modelId="{4D51148F-AE10-4B40-8710-1ECE6439C547}" srcId="{938A2D41-C826-4654-A4F2-F72619A12AB5}" destId="{EF357FCF-AF2C-429A-A744-D0493F47DB6E}" srcOrd="2" destOrd="0" parTransId="{05E815EC-118D-4A55-A7B0-4B5BF7529AD6}" sibTransId="{A55D55E7-4F52-4345-80BD-FB841E85B005}"/>
    <dgm:cxn modelId="{BB9B7694-5E9E-459D-B55E-BC53250A4030}" type="presOf" srcId="{FCAF143D-6AA5-4C7E-A4CD-1002805EB20E}" destId="{BAF2FEF0-6CFC-45A3-99C0-A35AF64AFD4B}" srcOrd="0" destOrd="0" presId="urn:microsoft.com/office/officeart/2005/8/layout/lProcess2"/>
    <dgm:cxn modelId="{532A0C9F-7899-4507-ABA6-32AAA4005A26}" type="presOf" srcId="{24E78B65-9CEF-4D2B-81BC-1ED199806B83}" destId="{88482D96-CA89-4C6F-9108-D869DB580E21}" srcOrd="0" destOrd="0" presId="urn:microsoft.com/office/officeart/2005/8/layout/lProcess2"/>
    <dgm:cxn modelId="{3280B7A7-8338-4D6D-99C5-03A69345360D}" type="presOf" srcId="{8087CD66-773B-4FFB-B43C-23F99E9E1C59}" destId="{EA362D04-E374-4D3F-8642-E922C013619B}" srcOrd="0" destOrd="0" presId="urn:microsoft.com/office/officeart/2005/8/layout/lProcess2"/>
    <dgm:cxn modelId="{249D47B2-70F8-49C2-8F06-3D38690D21D4}" type="presOf" srcId="{B58BCC18-CA73-4966-9DD7-84AA0049854F}" destId="{DCBA55EF-65EB-4E98-9FB1-F487B15F55FA}" srcOrd="1" destOrd="0" presId="urn:microsoft.com/office/officeart/2005/8/layout/lProcess2"/>
    <dgm:cxn modelId="{C79789B2-E8F8-4EB8-9FF5-CA90C9619CFA}" srcId="{C314F32A-9A3A-490B-B07E-94C3F20DD9CB}" destId="{E26D1E7B-5BC7-40DA-AB77-331D056BD3F2}" srcOrd="1" destOrd="0" parTransId="{BB81226E-8950-4BA3-97F7-E84ECF898075}" sibTransId="{60C58D6B-429D-4A6F-94BB-478125FB472A}"/>
    <dgm:cxn modelId="{6B45CAB2-F0F1-4F76-824F-A3F729AE7626}" type="presOf" srcId="{25040085-22AD-457D-9188-F54851FE2E12}" destId="{AA11424B-8BCA-4C75-B61C-5487E0E2D09B}" srcOrd="0" destOrd="0" presId="urn:microsoft.com/office/officeart/2005/8/layout/lProcess2"/>
    <dgm:cxn modelId="{1C6422B3-2703-4FF5-A425-E71085FF1A1C}" srcId="{C314F32A-9A3A-490B-B07E-94C3F20DD9CB}" destId="{A00FD97C-A7CB-4A5E-97E5-B7076B39225E}" srcOrd="5" destOrd="0" parTransId="{8E37200B-3377-48BF-ADC2-4F446CD419E8}" sibTransId="{34ACE3AC-2663-4146-84EC-0A0B8EC22FB8}"/>
    <dgm:cxn modelId="{F0BFD1BA-D41E-4E64-BE5A-E642D7EDC322}" type="presOf" srcId="{1186194C-DAB7-41E7-8D3B-8A409D94CB52}" destId="{5E1062EF-FB3B-492A-8029-4DF9B08A4DA7}" srcOrd="0" destOrd="0" presId="urn:microsoft.com/office/officeart/2005/8/layout/lProcess2"/>
    <dgm:cxn modelId="{511F67BD-B168-4258-B464-C47054E1DA57}" srcId="{EF357FCF-AF2C-429A-A744-D0493F47DB6E}" destId="{24E78B65-9CEF-4D2B-81BC-1ED199806B83}" srcOrd="1" destOrd="0" parTransId="{38042F61-EECA-4F18-92D3-C7AE50BDF4CB}" sibTransId="{675C5BA3-957A-49A5-9432-D1C04AC7270D}"/>
    <dgm:cxn modelId="{75AF4CC7-D3A3-46F3-B7D6-A6ADF3EECE03}" srcId="{C314F32A-9A3A-490B-B07E-94C3F20DD9CB}" destId="{318C5A25-536F-4EE7-ADA6-A0887BFAD7CF}" srcOrd="3" destOrd="0" parTransId="{7884D7F8-BAAB-4692-ABEE-61C166D5DB5C}" sibTransId="{6B5B7654-2418-45BD-854D-C19F20E8CB9C}"/>
    <dgm:cxn modelId="{0F4302C8-F3C7-444A-924E-8A00920ACCE7}" srcId="{EF357FCF-AF2C-429A-A744-D0493F47DB6E}" destId="{8087CD66-773B-4FFB-B43C-23F99E9E1C59}" srcOrd="0" destOrd="0" parTransId="{D96FBED9-E383-43C4-9DE2-346AF98C39E6}" sibTransId="{0C991B41-53AD-46DC-9733-FA4DAD8B2AC5}"/>
    <dgm:cxn modelId="{3F50F8CB-CBE7-4CE0-82DB-6939B142C904}" srcId="{938A2D41-C826-4654-A4F2-F72619A12AB5}" destId="{F09F8045-462C-45B1-AE80-A5E7D49069DD}" srcOrd="0" destOrd="0" parTransId="{BF161B05-A245-4D75-BFC4-06BBD3CF9247}" sibTransId="{D19BCF00-C9EE-44D0-9EFB-3E340A7084C9}"/>
    <dgm:cxn modelId="{801C07CD-6578-460C-B014-8536FFF5FF90}" type="presOf" srcId="{A843C2FD-F652-4FD3-A050-630C7E8687B8}" destId="{A8F08995-2B5E-476A-B92E-91BD3942B6BF}" srcOrd="0" destOrd="0" presId="urn:microsoft.com/office/officeart/2005/8/layout/lProcess2"/>
    <dgm:cxn modelId="{27252DD4-6CCA-455C-B293-05B80F4610C1}" type="presOf" srcId="{C675A45E-AF55-4C22-8EA3-C341055EBB67}" destId="{BC866B01-C531-4F9C-A4D3-34A402ED5754}" srcOrd="0" destOrd="0" presId="urn:microsoft.com/office/officeart/2005/8/layout/lProcess2"/>
    <dgm:cxn modelId="{0B905DD4-0306-4F17-85F9-61B935135B50}" srcId="{B58BCC18-CA73-4966-9DD7-84AA0049854F}" destId="{FCAF143D-6AA5-4C7E-A4CD-1002805EB20E}" srcOrd="0" destOrd="0" parTransId="{27BDC348-D49F-4717-ADC3-1E06290325A9}" sibTransId="{8ADFE76E-315F-4A61-AF7A-B7F1A6BAAC29}"/>
    <dgm:cxn modelId="{329069D6-D658-4756-A841-7850DFCCE784}" srcId="{938A2D41-C826-4654-A4F2-F72619A12AB5}" destId="{99BE208F-D56B-4B4F-BDEB-F37945F7A2AD}" srcOrd="4" destOrd="0" parTransId="{3F46CAEE-958E-4EC4-AF06-5170E351919B}" sibTransId="{6CCD99D7-A909-4D43-B2BA-BB73C13D263C}"/>
    <dgm:cxn modelId="{AEC7E4D6-F4FC-4C89-A360-1D5B252ACE54}" type="presOf" srcId="{F09F8045-462C-45B1-AE80-A5E7D49069DD}" destId="{11D59B28-67DE-4DF5-BD26-43C966E0097A}" srcOrd="1" destOrd="0" presId="urn:microsoft.com/office/officeart/2005/8/layout/lProcess2"/>
    <dgm:cxn modelId="{0FABE6EB-93A7-42F4-B932-EEEAB4D0C8F6}" type="presOf" srcId="{708D4E89-D3D4-4179-8EF6-95F7B7593250}" destId="{583D5785-5D4F-4321-83A5-2C9C2A8CF26D}" srcOrd="0" destOrd="0" presId="urn:microsoft.com/office/officeart/2005/8/layout/lProcess2"/>
    <dgm:cxn modelId="{0676A2F3-BD18-4629-B30B-29CD23F9AC39}" type="presOf" srcId="{EF357FCF-AF2C-429A-A744-D0493F47DB6E}" destId="{FE4B81CD-A2C0-417C-B0D1-E3C1DCEEF112}" srcOrd="1" destOrd="0" presId="urn:microsoft.com/office/officeart/2005/8/layout/lProcess2"/>
    <dgm:cxn modelId="{A7DD5EF4-8125-42FC-B723-2B953616F92F}" type="presOf" srcId="{A00FD97C-A7CB-4A5E-97E5-B7076B39225E}" destId="{B7285CED-6F14-440B-9E41-76D5B57B0270}" srcOrd="0" destOrd="0" presId="urn:microsoft.com/office/officeart/2005/8/layout/lProcess2"/>
    <dgm:cxn modelId="{492726F5-B3AB-4946-903C-061CE89490F5}" type="presOf" srcId="{EF357FCF-AF2C-429A-A744-D0493F47DB6E}" destId="{5C1AD1E4-53AB-4081-BB63-C9B328591809}" srcOrd="0" destOrd="0" presId="urn:microsoft.com/office/officeart/2005/8/layout/lProcess2"/>
    <dgm:cxn modelId="{47D6CEF6-EFDC-4CDB-BB86-E51373A2D5E2}" srcId="{938A2D41-C826-4654-A4F2-F72619A12AB5}" destId="{C314F32A-9A3A-490B-B07E-94C3F20DD9CB}" srcOrd="1" destOrd="0" parTransId="{BC4B4172-2C99-41D3-8A85-490BE8B17207}" sibTransId="{78F0C48A-FEA2-4B2A-89B0-876AE72C056A}"/>
    <dgm:cxn modelId="{A04BFCF8-C163-4FE6-B5FE-5DB5F9DA39FC}" type="presOf" srcId="{6E048BEB-D3DA-4F81-81F6-723E22CC62F8}" destId="{F9EE6CB6-BB78-4FBC-BF1E-437F730EB43C}" srcOrd="0" destOrd="0" presId="urn:microsoft.com/office/officeart/2005/8/layout/lProcess2"/>
    <dgm:cxn modelId="{13B197F9-F270-4A69-B5F1-A643EB2BE3A5}" type="presOf" srcId="{F09F8045-462C-45B1-AE80-A5E7D49069DD}" destId="{6DECF576-36FB-48F6-B7CB-B88A2EBC8EA4}" srcOrd="0" destOrd="0" presId="urn:microsoft.com/office/officeart/2005/8/layout/lProcess2"/>
    <dgm:cxn modelId="{54F311FE-8176-46DC-A34E-F698E644833D}" type="presOf" srcId="{817CEB45-0633-4773-B19F-6F89554AD1EB}" destId="{7CE5E34B-E816-4B19-B5FD-72C9B6C9975B}" srcOrd="0" destOrd="0" presId="urn:microsoft.com/office/officeart/2005/8/layout/lProcess2"/>
    <dgm:cxn modelId="{0D6E516B-6DEE-40B1-89B7-0A823C5C293A}" type="presParOf" srcId="{CACA661A-BA09-44DC-BA90-9D10022E5C54}" destId="{5AE49DFF-148F-4BE8-99B3-3F6B67B30CED}" srcOrd="0" destOrd="0" presId="urn:microsoft.com/office/officeart/2005/8/layout/lProcess2"/>
    <dgm:cxn modelId="{26A1FB48-CB6A-46F1-A4F9-77131AC5B29C}" type="presParOf" srcId="{5AE49DFF-148F-4BE8-99B3-3F6B67B30CED}" destId="{6DECF576-36FB-48F6-B7CB-B88A2EBC8EA4}" srcOrd="0" destOrd="0" presId="urn:microsoft.com/office/officeart/2005/8/layout/lProcess2"/>
    <dgm:cxn modelId="{022858E5-D51A-4307-A477-87DE1EC765CE}" type="presParOf" srcId="{5AE49DFF-148F-4BE8-99B3-3F6B67B30CED}" destId="{11D59B28-67DE-4DF5-BD26-43C966E0097A}" srcOrd="1" destOrd="0" presId="urn:microsoft.com/office/officeart/2005/8/layout/lProcess2"/>
    <dgm:cxn modelId="{E7F27EB2-EF9E-4827-8FFB-A8E325298F0F}" type="presParOf" srcId="{5AE49DFF-148F-4BE8-99B3-3F6B67B30CED}" destId="{D3929734-9C76-490E-BA94-4E186D9A6B6F}" srcOrd="2" destOrd="0" presId="urn:microsoft.com/office/officeart/2005/8/layout/lProcess2"/>
    <dgm:cxn modelId="{99C0056E-C8C5-4D07-9725-3068B3C51038}" type="presParOf" srcId="{D3929734-9C76-490E-BA94-4E186D9A6B6F}" destId="{7D59EDE2-5AA2-4377-97EA-9D7E0AD3744C}" srcOrd="0" destOrd="0" presId="urn:microsoft.com/office/officeart/2005/8/layout/lProcess2"/>
    <dgm:cxn modelId="{A3FAB6C9-B5C2-491E-A062-A1C3E1EBA6A4}" type="presParOf" srcId="{7D59EDE2-5AA2-4377-97EA-9D7E0AD3744C}" destId="{BC866B01-C531-4F9C-A4D3-34A402ED5754}" srcOrd="0" destOrd="0" presId="urn:microsoft.com/office/officeart/2005/8/layout/lProcess2"/>
    <dgm:cxn modelId="{A5C7CE8E-AE52-443C-A76C-AA733F11FA77}" type="presParOf" srcId="{7D59EDE2-5AA2-4377-97EA-9D7E0AD3744C}" destId="{EED3F331-EB11-4F1B-8636-EB085569796C}" srcOrd="1" destOrd="0" presId="urn:microsoft.com/office/officeart/2005/8/layout/lProcess2"/>
    <dgm:cxn modelId="{0D7E24A2-AC52-425C-9AD6-D1737347A873}" type="presParOf" srcId="{7D59EDE2-5AA2-4377-97EA-9D7E0AD3744C}" destId="{65ABD8C3-E157-458F-97F5-47A342FA9DED}" srcOrd="2" destOrd="0" presId="urn:microsoft.com/office/officeart/2005/8/layout/lProcess2"/>
    <dgm:cxn modelId="{AA0B49C7-BD66-46A1-B436-20E0685590B6}" type="presParOf" srcId="{CACA661A-BA09-44DC-BA90-9D10022E5C54}" destId="{FD5BDF76-80D3-4B49-A320-6BE48D4987CA}" srcOrd="1" destOrd="0" presId="urn:microsoft.com/office/officeart/2005/8/layout/lProcess2"/>
    <dgm:cxn modelId="{A888D422-A95D-44D2-91EA-7E656C545833}" type="presParOf" srcId="{CACA661A-BA09-44DC-BA90-9D10022E5C54}" destId="{64629CFE-B2C4-4F28-9361-7370E677746D}" srcOrd="2" destOrd="0" presId="urn:microsoft.com/office/officeart/2005/8/layout/lProcess2"/>
    <dgm:cxn modelId="{D3ADAA25-0820-489F-ADE8-41381AD2762B}" type="presParOf" srcId="{64629CFE-B2C4-4F28-9361-7370E677746D}" destId="{2CE53146-FED4-4DCB-9AF8-9A381539B039}" srcOrd="0" destOrd="0" presId="urn:microsoft.com/office/officeart/2005/8/layout/lProcess2"/>
    <dgm:cxn modelId="{D3487897-BDF5-4095-85E2-F05E3A786234}" type="presParOf" srcId="{64629CFE-B2C4-4F28-9361-7370E677746D}" destId="{5383DF25-5532-4AA6-BF56-42106B96EEA3}" srcOrd="1" destOrd="0" presId="urn:microsoft.com/office/officeart/2005/8/layout/lProcess2"/>
    <dgm:cxn modelId="{8A44548D-F8AD-4A5B-81A2-2B8DEE69D3D9}" type="presParOf" srcId="{64629CFE-B2C4-4F28-9361-7370E677746D}" destId="{E281ABFA-2A00-4B77-92DD-05F0C289262F}" srcOrd="2" destOrd="0" presId="urn:microsoft.com/office/officeart/2005/8/layout/lProcess2"/>
    <dgm:cxn modelId="{FD2951D2-60F6-48B3-82F7-67986D349E60}" type="presParOf" srcId="{E281ABFA-2A00-4B77-92DD-05F0C289262F}" destId="{095A30AC-47E3-4495-8BC8-0ABFE7E7A03A}" srcOrd="0" destOrd="0" presId="urn:microsoft.com/office/officeart/2005/8/layout/lProcess2"/>
    <dgm:cxn modelId="{69806E98-B60D-48A0-A121-4DF926575848}" type="presParOf" srcId="{095A30AC-47E3-4495-8BC8-0ABFE7E7A03A}" destId="{7CE5E34B-E816-4B19-B5FD-72C9B6C9975B}" srcOrd="0" destOrd="0" presId="urn:microsoft.com/office/officeart/2005/8/layout/lProcess2"/>
    <dgm:cxn modelId="{564AF1DC-E5F6-4D85-A365-9F4CD4FE7692}" type="presParOf" srcId="{095A30AC-47E3-4495-8BC8-0ABFE7E7A03A}" destId="{294A65C2-CD3F-4C2B-AC85-15F4C30F7123}" srcOrd="1" destOrd="0" presId="urn:microsoft.com/office/officeart/2005/8/layout/lProcess2"/>
    <dgm:cxn modelId="{0FEC29FD-4318-46A9-A936-1F620E970F74}" type="presParOf" srcId="{095A30AC-47E3-4495-8BC8-0ABFE7E7A03A}" destId="{2C90A2AD-BB25-4226-AADB-E0F357418DF9}" srcOrd="2" destOrd="0" presId="urn:microsoft.com/office/officeart/2005/8/layout/lProcess2"/>
    <dgm:cxn modelId="{FF00A198-09A9-4FF1-968F-9257B4D4632C}" type="presParOf" srcId="{095A30AC-47E3-4495-8BC8-0ABFE7E7A03A}" destId="{548A03AD-528B-40CC-B68D-8C4C6E436D08}" srcOrd="3" destOrd="0" presId="urn:microsoft.com/office/officeart/2005/8/layout/lProcess2"/>
    <dgm:cxn modelId="{F81272EB-30F7-4E92-8944-C8606B1B326D}" type="presParOf" srcId="{095A30AC-47E3-4495-8BC8-0ABFE7E7A03A}" destId="{38F7BEDF-45CC-40DE-A8AC-0F382034B425}" srcOrd="4" destOrd="0" presId="urn:microsoft.com/office/officeart/2005/8/layout/lProcess2"/>
    <dgm:cxn modelId="{D2FF07C5-5A74-430D-B876-8219ACF17789}" type="presParOf" srcId="{095A30AC-47E3-4495-8BC8-0ABFE7E7A03A}" destId="{419D6369-346C-48E3-B09A-155E3653C31B}" srcOrd="5" destOrd="0" presId="urn:microsoft.com/office/officeart/2005/8/layout/lProcess2"/>
    <dgm:cxn modelId="{1F4889F2-FF7A-48A9-AE46-61AE373B3A21}" type="presParOf" srcId="{095A30AC-47E3-4495-8BC8-0ABFE7E7A03A}" destId="{C8092BAC-46F5-4310-9DCB-3A5DBDDB274C}" srcOrd="6" destOrd="0" presId="urn:microsoft.com/office/officeart/2005/8/layout/lProcess2"/>
    <dgm:cxn modelId="{46054D68-8DFD-481B-9C06-2FB6155AB8F0}" type="presParOf" srcId="{095A30AC-47E3-4495-8BC8-0ABFE7E7A03A}" destId="{11611836-4931-4C3B-96F7-46551947F83B}" srcOrd="7" destOrd="0" presId="urn:microsoft.com/office/officeart/2005/8/layout/lProcess2"/>
    <dgm:cxn modelId="{47C20E3C-69C3-4877-84C8-C49F3220BE7F}" type="presParOf" srcId="{095A30AC-47E3-4495-8BC8-0ABFE7E7A03A}" destId="{AA11424B-8BCA-4C75-B61C-5487E0E2D09B}" srcOrd="8" destOrd="0" presId="urn:microsoft.com/office/officeart/2005/8/layout/lProcess2"/>
    <dgm:cxn modelId="{5A8A058E-506F-4917-8487-13A55E5DFC09}" type="presParOf" srcId="{095A30AC-47E3-4495-8BC8-0ABFE7E7A03A}" destId="{4B475B13-80B5-404D-8B92-DFF3EE70CEB6}" srcOrd="9" destOrd="0" presId="urn:microsoft.com/office/officeart/2005/8/layout/lProcess2"/>
    <dgm:cxn modelId="{BD80D3B5-1D8E-462D-B051-ACC4A0C6F089}" type="presParOf" srcId="{095A30AC-47E3-4495-8BC8-0ABFE7E7A03A}" destId="{B7285CED-6F14-440B-9E41-76D5B57B0270}" srcOrd="10" destOrd="0" presId="urn:microsoft.com/office/officeart/2005/8/layout/lProcess2"/>
    <dgm:cxn modelId="{F6B0F356-CEDC-4C9A-B1D5-7C80D338E2D4}" type="presParOf" srcId="{CACA661A-BA09-44DC-BA90-9D10022E5C54}" destId="{718840FA-49AB-4A32-BA46-505E8F530CC7}" srcOrd="3" destOrd="0" presId="urn:microsoft.com/office/officeart/2005/8/layout/lProcess2"/>
    <dgm:cxn modelId="{912A467B-52F4-4EA2-9C1D-4188039743DC}" type="presParOf" srcId="{CACA661A-BA09-44DC-BA90-9D10022E5C54}" destId="{D5AA0FFB-C8B5-439F-8D08-0543D7680BFB}" srcOrd="4" destOrd="0" presId="urn:microsoft.com/office/officeart/2005/8/layout/lProcess2"/>
    <dgm:cxn modelId="{845B09A6-694E-4802-B194-C023A9F0C764}" type="presParOf" srcId="{D5AA0FFB-C8B5-439F-8D08-0543D7680BFB}" destId="{5C1AD1E4-53AB-4081-BB63-C9B328591809}" srcOrd="0" destOrd="0" presId="urn:microsoft.com/office/officeart/2005/8/layout/lProcess2"/>
    <dgm:cxn modelId="{19636ED0-5FE6-4518-BBAB-5FB2C3BB6461}" type="presParOf" srcId="{D5AA0FFB-C8B5-439F-8D08-0543D7680BFB}" destId="{FE4B81CD-A2C0-417C-B0D1-E3C1DCEEF112}" srcOrd="1" destOrd="0" presId="urn:microsoft.com/office/officeart/2005/8/layout/lProcess2"/>
    <dgm:cxn modelId="{8F1BC9FA-94C9-4AD6-A084-0463271306E1}" type="presParOf" srcId="{D5AA0FFB-C8B5-439F-8D08-0543D7680BFB}" destId="{A3DB7050-192B-4DCE-B51C-DDBA08671EFD}" srcOrd="2" destOrd="0" presId="urn:microsoft.com/office/officeart/2005/8/layout/lProcess2"/>
    <dgm:cxn modelId="{776EC921-E671-4B37-8EDB-10B2A74320D6}" type="presParOf" srcId="{A3DB7050-192B-4DCE-B51C-DDBA08671EFD}" destId="{C4F0FC2E-82B6-443B-8F91-745597BA0518}" srcOrd="0" destOrd="0" presId="urn:microsoft.com/office/officeart/2005/8/layout/lProcess2"/>
    <dgm:cxn modelId="{B24BBDFA-1D37-405D-87EF-6BC848F42B20}" type="presParOf" srcId="{C4F0FC2E-82B6-443B-8F91-745597BA0518}" destId="{EA362D04-E374-4D3F-8642-E922C013619B}" srcOrd="0" destOrd="0" presId="urn:microsoft.com/office/officeart/2005/8/layout/lProcess2"/>
    <dgm:cxn modelId="{A612B4FF-B4A2-4E4C-80D0-94D1A439B588}" type="presParOf" srcId="{C4F0FC2E-82B6-443B-8F91-745597BA0518}" destId="{98D30644-6758-4A20-AB84-CCEF90BB5FEB}" srcOrd="1" destOrd="0" presId="urn:microsoft.com/office/officeart/2005/8/layout/lProcess2"/>
    <dgm:cxn modelId="{FF323AE2-999D-49D6-BE0D-115B3AD4D363}" type="presParOf" srcId="{C4F0FC2E-82B6-443B-8F91-745597BA0518}" destId="{88482D96-CA89-4C6F-9108-D869DB580E21}" srcOrd="2" destOrd="0" presId="urn:microsoft.com/office/officeart/2005/8/layout/lProcess2"/>
    <dgm:cxn modelId="{177E53ED-BCA6-42FD-8309-1B29360374A9}" type="presParOf" srcId="{C4F0FC2E-82B6-443B-8F91-745597BA0518}" destId="{A7EC515B-92CA-4BBA-937E-3DE5F7737845}" srcOrd="3" destOrd="0" presId="urn:microsoft.com/office/officeart/2005/8/layout/lProcess2"/>
    <dgm:cxn modelId="{7B6281C4-77DC-4981-90ED-096838A8DA96}" type="presParOf" srcId="{C4F0FC2E-82B6-443B-8F91-745597BA0518}" destId="{5E1062EF-FB3B-492A-8029-4DF9B08A4DA7}" srcOrd="4" destOrd="0" presId="urn:microsoft.com/office/officeart/2005/8/layout/lProcess2"/>
    <dgm:cxn modelId="{C50294B0-3C12-4C35-857D-E6CF6E67265D}" type="presParOf" srcId="{CACA661A-BA09-44DC-BA90-9D10022E5C54}" destId="{80A6D32E-961F-4034-8C85-3EC175E8CF36}" srcOrd="5" destOrd="0" presId="urn:microsoft.com/office/officeart/2005/8/layout/lProcess2"/>
    <dgm:cxn modelId="{6E761830-6C75-4596-9E95-ED69AFCFE307}" type="presParOf" srcId="{CACA661A-BA09-44DC-BA90-9D10022E5C54}" destId="{064C2E85-BFD7-48BD-8E34-B55CA2B59493}" srcOrd="6" destOrd="0" presId="urn:microsoft.com/office/officeart/2005/8/layout/lProcess2"/>
    <dgm:cxn modelId="{5D5EDF97-8C4D-42D6-A52A-3DD5055D7A5B}" type="presParOf" srcId="{064C2E85-BFD7-48BD-8E34-B55CA2B59493}" destId="{4D5FCCA7-B096-45FF-9FBF-02ABB3BD46A6}" srcOrd="0" destOrd="0" presId="urn:microsoft.com/office/officeart/2005/8/layout/lProcess2"/>
    <dgm:cxn modelId="{0134E40C-8377-4E2A-8FB6-C54A3F789C86}" type="presParOf" srcId="{064C2E85-BFD7-48BD-8E34-B55CA2B59493}" destId="{DCBA55EF-65EB-4E98-9FB1-F487B15F55FA}" srcOrd="1" destOrd="0" presId="urn:microsoft.com/office/officeart/2005/8/layout/lProcess2"/>
    <dgm:cxn modelId="{533FFCBC-A383-4F18-8DE1-5832E6336220}" type="presParOf" srcId="{064C2E85-BFD7-48BD-8E34-B55CA2B59493}" destId="{0B2D4CD7-7033-4DE2-80C5-98F97F539767}" srcOrd="2" destOrd="0" presId="urn:microsoft.com/office/officeart/2005/8/layout/lProcess2"/>
    <dgm:cxn modelId="{E8E99632-72AE-4ABD-8462-8FE45251C1F6}" type="presParOf" srcId="{0B2D4CD7-7033-4DE2-80C5-98F97F539767}" destId="{36C29852-82AC-43D1-B141-87FEC6EB477D}" srcOrd="0" destOrd="0" presId="urn:microsoft.com/office/officeart/2005/8/layout/lProcess2"/>
    <dgm:cxn modelId="{681ED8C4-5237-4062-97A8-925C7522D6BE}" type="presParOf" srcId="{36C29852-82AC-43D1-B141-87FEC6EB477D}" destId="{BAF2FEF0-6CFC-45A3-99C0-A35AF64AFD4B}" srcOrd="0" destOrd="0" presId="urn:microsoft.com/office/officeart/2005/8/layout/lProcess2"/>
    <dgm:cxn modelId="{703A7BB7-EDAF-4A62-AB86-CD60B6245F98}" type="presParOf" srcId="{36C29852-82AC-43D1-B141-87FEC6EB477D}" destId="{8150553A-6C65-448D-98A0-47E3828AD07B}" srcOrd="1" destOrd="0" presId="urn:microsoft.com/office/officeart/2005/8/layout/lProcess2"/>
    <dgm:cxn modelId="{649A2358-7420-4E7B-B847-0FE203E30D42}" type="presParOf" srcId="{36C29852-82AC-43D1-B141-87FEC6EB477D}" destId="{A8F08995-2B5E-476A-B92E-91BD3942B6BF}" srcOrd="2" destOrd="0" presId="urn:microsoft.com/office/officeart/2005/8/layout/lProcess2"/>
    <dgm:cxn modelId="{917D1EBF-D361-44C7-8FBB-5B5DD02EEDF2}" type="presParOf" srcId="{36C29852-82AC-43D1-B141-87FEC6EB477D}" destId="{BF61E237-EE3F-4B44-9A2C-C35749A395F5}" srcOrd="3" destOrd="0" presId="urn:microsoft.com/office/officeart/2005/8/layout/lProcess2"/>
    <dgm:cxn modelId="{0104D5C8-3C17-4EB5-B1F7-2FD1360DF0BF}" type="presParOf" srcId="{36C29852-82AC-43D1-B141-87FEC6EB477D}" destId="{C2C53056-CBA8-4413-B020-398E37668D48}" srcOrd="4" destOrd="0" presId="urn:microsoft.com/office/officeart/2005/8/layout/lProcess2"/>
    <dgm:cxn modelId="{68141E54-BA27-4F2F-9D90-E11447618AFB}" type="presParOf" srcId="{36C29852-82AC-43D1-B141-87FEC6EB477D}" destId="{C0D675C2-CE82-485F-A63F-7D56D1C288E3}" srcOrd="5" destOrd="0" presId="urn:microsoft.com/office/officeart/2005/8/layout/lProcess2"/>
    <dgm:cxn modelId="{FC086250-F3CF-42C9-8453-757F5146EEC2}" type="presParOf" srcId="{36C29852-82AC-43D1-B141-87FEC6EB477D}" destId="{583D5785-5D4F-4321-83A5-2C9C2A8CF26D}" srcOrd="6" destOrd="0" presId="urn:microsoft.com/office/officeart/2005/8/layout/lProcess2"/>
    <dgm:cxn modelId="{212D836B-54C6-4D98-A768-5E6E34C2467D}" type="presParOf" srcId="{CACA661A-BA09-44DC-BA90-9D10022E5C54}" destId="{90B2AD57-4756-4885-900A-F7737E983C76}" srcOrd="7" destOrd="0" presId="urn:microsoft.com/office/officeart/2005/8/layout/lProcess2"/>
    <dgm:cxn modelId="{55E173E9-BE04-4C1A-8EE9-D83CAC9912D6}" type="presParOf" srcId="{CACA661A-BA09-44DC-BA90-9D10022E5C54}" destId="{ECBED12C-227E-4FA0-9F9B-571372F41699}" srcOrd="8" destOrd="0" presId="urn:microsoft.com/office/officeart/2005/8/layout/lProcess2"/>
    <dgm:cxn modelId="{E8929986-F452-47C8-BC9C-0A64C5FB3659}" type="presParOf" srcId="{ECBED12C-227E-4FA0-9F9B-571372F41699}" destId="{2E1616B0-7DE5-4A3F-8F67-F378AE89FD49}" srcOrd="0" destOrd="0" presId="urn:microsoft.com/office/officeart/2005/8/layout/lProcess2"/>
    <dgm:cxn modelId="{39012A78-552C-461B-8B73-B144C05030B8}" type="presParOf" srcId="{ECBED12C-227E-4FA0-9F9B-571372F41699}" destId="{664ED7CB-04E0-425B-8D27-C82023683626}" srcOrd="1" destOrd="0" presId="urn:microsoft.com/office/officeart/2005/8/layout/lProcess2"/>
    <dgm:cxn modelId="{0C4F23B3-A316-40CB-86E9-5E587C44973A}" type="presParOf" srcId="{ECBED12C-227E-4FA0-9F9B-571372F41699}" destId="{7DE9890D-334C-4CD6-B24D-92DC75167AE1}" srcOrd="2" destOrd="0" presId="urn:microsoft.com/office/officeart/2005/8/layout/lProcess2"/>
    <dgm:cxn modelId="{9DE6EAB3-D341-40A7-8F96-D88C8783A920}" type="presParOf" srcId="{7DE9890D-334C-4CD6-B24D-92DC75167AE1}" destId="{10A213BB-2127-4841-A00E-1EAF42ADE870}" srcOrd="0" destOrd="0" presId="urn:microsoft.com/office/officeart/2005/8/layout/lProcess2"/>
    <dgm:cxn modelId="{67E4F26F-9CE6-48EC-84E3-6C7B0FF099DE}" type="presParOf" srcId="{10A213BB-2127-4841-A00E-1EAF42ADE870}" destId="{F9EE6CB6-BB78-4FBC-BF1E-437F730EB43C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38A2D41-C826-4654-A4F2-F72619A12AB5}" type="doc">
      <dgm:prSet loTypeId="urn:microsoft.com/office/officeart/2005/8/layout/lProcess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F357FCF-AF2C-429A-A744-D0493F47DB6E}">
      <dgm:prSet phldrT="[Text]" phldr="0" custT="1"/>
      <dgm:spPr/>
      <dgm:t>
        <a:bodyPr/>
        <a:lstStyle/>
        <a:p>
          <a:r>
            <a:rPr lang="en-US" sz="4800" b="1" dirty="0"/>
            <a:t>4 %</a:t>
          </a:r>
        </a:p>
      </dgm:t>
    </dgm:pt>
    <dgm:pt modelId="{05E815EC-118D-4A55-A7B0-4B5BF7529AD6}" type="parTrans" cxnId="{4D51148F-AE10-4B40-8710-1ECE6439C547}">
      <dgm:prSet/>
      <dgm:spPr/>
      <dgm:t>
        <a:bodyPr/>
        <a:lstStyle/>
        <a:p>
          <a:endParaRPr lang="en-US"/>
        </a:p>
      </dgm:t>
    </dgm:pt>
    <dgm:pt modelId="{A55D55E7-4F52-4345-80BD-FB841E85B005}" type="sibTrans" cxnId="{4D51148F-AE10-4B40-8710-1ECE6439C547}">
      <dgm:prSet/>
      <dgm:spPr/>
      <dgm:t>
        <a:bodyPr/>
        <a:lstStyle/>
        <a:p>
          <a:endParaRPr lang="en-US"/>
        </a:p>
      </dgm:t>
    </dgm:pt>
    <dgm:pt modelId="{C314F32A-9A3A-490B-B07E-94C3F20DD9CB}">
      <dgm:prSet phldrT="[Text]" phldr="0" custT="1"/>
      <dgm:spPr/>
      <dgm:t>
        <a:bodyPr/>
        <a:lstStyle/>
        <a:p>
          <a:r>
            <a:rPr lang="en-US" sz="4800" b="1" dirty="0"/>
            <a:t>3 %</a:t>
          </a:r>
        </a:p>
      </dgm:t>
    </dgm:pt>
    <dgm:pt modelId="{BC4B4172-2C99-41D3-8A85-490BE8B17207}" type="parTrans" cxnId="{47D6CEF6-EFDC-4CDB-BB86-E51373A2D5E2}">
      <dgm:prSet/>
      <dgm:spPr/>
      <dgm:t>
        <a:bodyPr/>
        <a:lstStyle/>
        <a:p>
          <a:endParaRPr lang="en-US"/>
        </a:p>
      </dgm:t>
    </dgm:pt>
    <dgm:pt modelId="{78F0C48A-FEA2-4B2A-89B0-876AE72C056A}" type="sibTrans" cxnId="{47D6CEF6-EFDC-4CDB-BB86-E51373A2D5E2}">
      <dgm:prSet/>
      <dgm:spPr/>
      <dgm:t>
        <a:bodyPr/>
        <a:lstStyle/>
        <a:p>
          <a:endParaRPr lang="en-US"/>
        </a:p>
      </dgm:t>
    </dgm:pt>
    <dgm:pt modelId="{A00FD97C-A7CB-4A5E-97E5-B7076B39225E}">
      <dgm:prSet phldrT="[Text]" phldr="0" custT="1"/>
      <dgm:spPr>
        <a:solidFill>
          <a:srgbClr val="00B050"/>
        </a:solidFill>
      </dgm:spPr>
      <dgm:t>
        <a:bodyPr/>
        <a:lstStyle/>
        <a:p>
          <a:r>
            <a:rPr lang="en-US" sz="1100" b="1" dirty="0"/>
            <a:t>Appropriation from Town – Revenue </a:t>
          </a:r>
        </a:p>
        <a:p>
          <a:r>
            <a:rPr lang="en-US" sz="1100" b="0" dirty="0"/>
            <a:t>(</a:t>
          </a:r>
          <a:r>
            <a:rPr lang="en-US" sz="900" b="0" dirty="0"/>
            <a:t>FY2029-FY2030</a:t>
          </a:r>
          <a:r>
            <a:rPr lang="en-US" sz="1100" b="0" dirty="0"/>
            <a:t>)</a:t>
          </a:r>
        </a:p>
      </dgm:t>
    </dgm:pt>
    <dgm:pt modelId="{8E37200B-3377-48BF-ADC2-4F446CD419E8}" type="parTrans" cxnId="{1C6422B3-2703-4FF5-A425-E71085FF1A1C}">
      <dgm:prSet/>
      <dgm:spPr/>
      <dgm:t>
        <a:bodyPr/>
        <a:lstStyle/>
        <a:p>
          <a:endParaRPr lang="en-US"/>
        </a:p>
      </dgm:t>
    </dgm:pt>
    <dgm:pt modelId="{34ACE3AC-2663-4146-84EC-0A0B8EC22FB8}" type="sibTrans" cxnId="{1C6422B3-2703-4FF5-A425-E71085FF1A1C}">
      <dgm:prSet/>
      <dgm:spPr/>
      <dgm:t>
        <a:bodyPr/>
        <a:lstStyle/>
        <a:p>
          <a:endParaRPr lang="en-US"/>
        </a:p>
      </dgm:t>
    </dgm:pt>
    <dgm:pt modelId="{1186194C-DAB7-41E7-8D3B-8A409D94CB52}">
      <dgm:prSet phldrT="[Text]" phldr="0" custT="1"/>
      <dgm:spPr>
        <a:solidFill>
          <a:srgbClr val="00B050"/>
        </a:solidFill>
      </dgm:spPr>
      <dgm:t>
        <a:bodyPr/>
        <a:lstStyle/>
        <a:p>
          <a:r>
            <a:rPr lang="en-US" sz="1200" b="1" dirty="0"/>
            <a:t>Appropriation from Town – Revenue</a:t>
          </a:r>
        </a:p>
        <a:p>
          <a:r>
            <a:rPr lang="en-US" sz="800" b="1" dirty="0"/>
            <a:t> (FY2026-FY2028)</a:t>
          </a:r>
        </a:p>
      </dgm:t>
    </dgm:pt>
    <dgm:pt modelId="{46B3E9CF-09BC-46DD-910B-06695B3FC685}" type="parTrans" cxnId="{D94B752C-3149-4532-8999-52541E8B7BC9}">
      <dgm:prSet/>
      <dgm:spPr/>
      <dgm:t>
        <a:bodyPr/>
        <a:lstStyle/>
        <a:p>
          <a:endParaRPr lang="en-US"/>
        </a:p>
      </dgm:t>
    </dgm:pt>
    <dgm:pt modelId="{FB35B812-B94C-4BAD-AB46-68D1AF7279CE}" type="sibTrans" cxnId="{D94B752C-3149-4532-8999-52541E8B7BC9}">
      <dgm:prSet/>
      <dgm:spPr/>
      <dgm:t>
        <a:bodyPr/>
        <a:lstStyle/>
        <a:p>
          <a:endParaRPr lang="en-US"/>
        </a:p>
      </dgm:t>
    </dgm:pt>
    <dgm:pt modelId="{626463C2-9774-4ED2-9085-7F1BD852EC18}">
      <dgm:prSet phldrT="[Text]" phldr="0" custT="1"/>
      <dgm:spPr>
        <a:solidFill>
          <a:srgbClr val="00B050"/>
        </a:solidFill>
      </dgm:spPr>
      <dgm:t>
        <a:bodyPr/>
        <a:lstStyle/>
        <a:p>
          <a:r>
            <a:rPr lang="en-US" sz="1100" b="1" dirty="0"/>
            <a:t>Medicaid – Revenue</a:t>
          </a:r>
        </a:p>
      </dgm:t>
    </dgm:pt>
    <dgm:pt modelId="{9151BB6A-C2E7-4159-8CA3-3E1C0A9CCA5F}" type="parTrans" cxnId="{652ED252-F34D-4789-B468-7AE66539390F}">
      <dgm:prSet/>
      <dgm:spPr/>
      <dgm:t>
        <a:bodyPr/>
        <a:lstStyle/>
        <a:p>
          <a:endParaRPr lang="en-US"/>
        </a:p>
      </dgm:t>
    </dgm:pt>
    <dgm:pt modelId="{838DDBF2-B4FF-4ACC-8837-018F9510ED12}" type="sibTrans" cxnId="{652ED252-F34D-4789-B468-7AE66539390F}">
      <dgm:prSet/>
      <dgm:spPr/>
      <dgm:t>
        <a:bodyPr/>
        <a:lstStyle/>
        <a:p>
          <a:endParaRPr lang="en-US"/>
        </a:p>
      </dgm:t>
    </dgm:pt>
    <dgm:pt modelId="{7D0A4A9A-5E6A-4C76-B005-6254B5311DD3}">
      <dgm:prSet phldrT="[Text]" phldr="0" custT="1"/>
      <dgm:spPr>
        <a:solidFill>
          <a:srgbClr val="00B050"/>
        </a:solidFill>
      </dgm:spPr>
      <dgm:t>
        <a:bodyPr/>
        <a:lstStyle/>
        <a:p>
          <a:pPr algn="ctr"/>
          <a:r>
            <a:rPr lang="en-US" sz="1100" b="1" dirty="0"/>
            <a:t>Federal Food Service Reimbursement – Revenue</a:t>
          </a:r>
        </a:p>
      </dgm:t>
    </dgm:pt>
    <dgm:pt modelId="{6908B94B-0B7B-47F4-80E2-B446F67B79E4}" type="parTrans" cxnId="{1DE67653-27BD-4A76-A833-C70EEEA4DC5C}">
      <dgm:prSet/>
      <dgm:spPr/>
      <dgm:t>
        <a:bodyPr/>
        <a:lstStyle/>
        <a:p>
          <a:endParaRPr lang="en-US"/>
        </a:p>
      </dgm:t>
    </dgm:pt>
    <dgm:pt modelId="{29638CE6-38CD-470D-A8FF-0C9CD0BB80E3}" type="sibTrans" cxnId="{1DE67653-27BD-4A76-A833-C70EEEA4DC5C}">
      <dgm:prSet/>
      <dgm:spPr/>
      <dgm:t>
        <a:bodyPr/>
        <a:lstStyle/>
        <a:p>
          <a:endParaRPr lang="en-US"/>
        </a:p>
      </dgm:t>
    </dgm:pt>
    <dgm:pt modelId="{31542EA4-8947-4E63-B85C-44FDBD1CD61C}">
      <dgm:prSet phldrT="[Text]" phldr="0" custT="1"/>
      <dgm:spPr>
        <a:solidFill>
          <a:srgbClr val="00B050"/>
        </a:solidFill>
      </dgm:spPr>
      <dgm:t>
        <a:bodyPr/>
        <a:lstStyle/>
        <a:p>
          <a:r>
            <a:rPr lang="en-US" sz="1100" b="1" dirty="0"/>
            <a:t>Tuition – Revenue</a:t>
          </a:r>
        </a:p>
      </dgm:t>
    </dgm:pt>
    <dgm:pt modelId="{73568245-CA78-469B-B8FF-AE00A2436D73}" type="parTrans" cxnId="{31E196DF-87B1-467E-8492-4BD1E851C34C}">
      <dgm:prSet/>
      <dgm:spPr/>
      <dgm:t>
        <a:bodyPr/>
        <a:lstStyle/>
        <a:p>
          <a:endParaRPr lang="en-US"/>
        </a:p>
      </dgm:t>
    </dgm:pt>
    <dgm:pt modelId="{A58BA5A8-4FE3-4CBB-89B7-096422298934}" type="sibTrans" cxnId="{31E196DF-87B1-467E-8492-4BD1E851C34C}">
      <dgm:prSet/>
      <dgm:spPr/>
      <dgm:t>
        <a:bodyPr/>
        <a:lstStyle/>
        <a:p>
          <a:endParaRPr lang="en-US"/>
        </a:p>
      </dgm:t>
    </dgm:pt>
    <dgm:pt modelId="{92E9C385-6ECA-4A1F-B951-18ACB4FAEB4B}">
      <dgm:prSet phldrT="[Text]" phldr="0" custT="1"/>
      <dgm:spPr>
        <a:solidFill>
          <a:srgbClr val="0070C0"/>
        </a:solidFill>
      </dgm:spPr>
      <dgm:t>
        <a:bodyPr/>
        <a:lstStyle/>
        <a:p>
          <a:r>
            <a:rPr lang="en-US" sz="1400" b="1" dirty="0"/>
            <a:t>Dental Insurance</a:t>
          </a:r>
        </a:p>
      </dgm:t>
    </dgm:pt>
    <dgm:pt modelId="{EFB24517-B583-4DCE-BD57-02EB931F7F42}" type="parTrans" cxnId="{C291BC70-1686-455F-AF82-B28A7BC028DD}">
      <dgm:prSet/>
      <dgm:spPr/>
      <dgm:t>
        <a:bodyPr/>
        <a:lstStyle/>
        <a:p>
          <a:endParaRPr lang="en-US"/>
        </a:p>
      </dgm:t>
    </dgm:pt>
    <dgm:pt modelId="{9675F872-70C0-46E4-9399-1D1C8FDB917E}" type="sibTrans" cxnId="{C291BC70-1686-455F-AF82-B28A7BC028DD}">
      <dgm:prSet/>
      <dgm:spPr/>
      <dgm:t>
        <a:bodyPr/>
        <a:lstStyle/>
        <a:p>
          <a:endParaRPr lang="en-US"/>
        </a:p>
      </dgm:t>
    </dgm:pt>
    <dgm:pt modelId="{60C2BB66-0BDF-4547-BF6D-FD03FC665525}">
      <dgm:prSet phldrT="[Text]" phldr="0" custT="1"/>
      <dgm:spPr>
        <a:solidFill>
          <a:srgbClr val="0070C0"/>
        </a:solidFill>
      </dgm:spPr>
      <dgm:t>
        <a:bodyPr/>
        <a:lstStyle/>
        <a:p>
          <a:r>
            <a:rPr lang="en-US" sz="1400" b="1"/>
            <a:t>Life Insurance</a:t>
          </a:r>
          <a:endParaRPr lang="en-US" sz="1400" b="1" dirty="0"/>
        </a:p>
      </dgm:t>
    </dgm:pt>
    <dgm:pt modelId="{C23B3697-A687-4FA3-A30E-B6F9D30B0415}" type="parTrans" cxnId="{338844C0-3C0F-429A-8127-006C1F284C0D}">
      <dgm:prSet/>
      <dgm:spPr/>
      <dgm:t>
        <a:bodyPr/>
        <a:lstStyle/>
        <a:p>
          <a:endParaRPr lang="en-US"/>
        </a:p>
      </dgm:t>
    </dgm:pt>
    <dgm:pt modelId="{7924B8A3-D456-435E-A1F8-8DBA6678766A}" type="sibTrans" cxnId="{338844C0-3C0F-429A-8127-006C1F284C0D}">
      <dgm:prSet/>
      <dgm:spPr/>
      <dgm:t>
        <a:bodyPr/>
        <a:lstStyle/>
        <a:p>
          <a:endParaRPr lang="en-US"/>
        </a:p>
      </dgm:t>
    </dgm:pt>
    <dgm:pt modelId="{EC82F890-1F72-4DD0-8770-0AF63143A6DF}">
      <dgm:prSet phldrT="[Text]" phldr="0" custT="1"/>
      <dgm:spPr>
        <a:solidFill>
          <a:srgbClr val="0070C0"/>
        </a:solidFill>
      </dgm:spPr>
      <dgm:t>
        <a:bodyPr/>
        <a:lstStyle/>
        <a:p>
          <a:r>
            <a:rPr lang="en-US" sz="1400" b="1" dirty="0"/>
            <a:t>Utilities</a:t>
          </a:r>
        </a:p>
      </dgm:t>
    </dgm:pt>
    <dgm:pt modelId="{2E4EE4E6-6FF1-4409-B3E6-5F028CECF697}" type="parTrans" cxnId="{7D3E6544-63A3-4413-ADD8-262F7456410C}">
      <dgm:prSet/>
      <dgm:spPr/>
      <dgm:t>
        <a:bodyPr/>
        <a:lstStyle/>
        <a:p>
          <a:endParaRPr lang="en-US"/>
        </a:p>
      </dgm:t>
    </dgm:pt>
    <dgm:pt modelId="{3606D14A-3259-4EF3-8C76-145CD8A3A44F}" type="sibTrans" cxnId="{7D3E6544-63A3-4413-ADD8-262F7456410C}">
      <dgm:prSet/>
      <dgm:spPr/>
      <dgm:t>
        <a:bodyPr/>
        <a:lstStyle/>
        <a:p>
          <a:endParaRPr lang="en-US"/>
        </a:p>
      </dgm:t>
    </dgm:pt>
    <dgm:pt modelId="{57EAAF2B-09C8-44AE-A35A-C348417F2D7E}">
      <dgm:prSet phldrT="[Text]" phldr="0" custT="1"/>
      <dgm:spPr>
        <a:solidFill>
          <a:srgbClr val="0070C0"/>
        </a:solidFill>
      </dgm:spPr>
      <dgm:t>
        <a:bodyPr/>
        <a:lstStyle/>
        <a:p>
          <a:r>
            <a:rPr lang="en-US" sz="1100" b="1" dirty="0"/>
            <a:t>Employee Benefits</a:t>
          </a:r>
        </a:p>
      </dgm:t>
    </dgm:pt>
    <dgm:pt modelId="{E28FF9A0-8FF4-4EB2-8624-198E59323D36}" type="parTrans" cxnId="{341C7E80-B081-47C0-9913-43789517F678}">
      <dgm:prSet/>
      <dgm:spPr/>
      <dgm:t>
        <a:bodyPr/>
        <a:lstStyle/>
        <a:p>
          <a:endParaRPr lang="en-US"/>
        </a:p>
      </dgm:t>
    </dgm:pt>
    <dgm:pt modelId="{F1671374-3892-4104-942B-A656F308512A}" type="sibTrans" cxnId="{341C7E80-B081-47C0-9913-43789517F678}">
      <dgm:prSet/>
      <dgm:spPr/>
      <dgm:t>
        <a:bodyPr/>
        <a:lstStyle/>
        <a:p>
          <a:endParaRPr lang="en-US"/>
        </a:p>
      </dgm:t>
    </dgm:pt>
    <dgm:pt modelId="{F37A343B-BD15-496F-9EB0-BC526CEB807B}">
      <dgm:prSet phldrT="[Text]" phldr="0" custT="1"/>
      <dgm:spPr>
        <a:solidFill>
          <a:srgbClr val="0070C0"/>
        </a:solidFill>
      </dgm:spPr>
      <dgm:t>
        <a:bodyPr/>
        <a:lstStyle/>
        <a:p>
          <a:r>
            <a:rPr lang="en-US" sz="1100" b="1" dirty="0"/>
            <a:t>Salaries and Wages</a:t>
          </a:r>
        </a:p>
      </dgm:t>
    </dgm:pt>
    <dgm:pt modelId="{AC18B410-6025-4A1A-938E-E9127F5E479B}" type="parTrans" cxnId="{FF63D1A4-3F89-42C8-8757-A16C4BFFDE69}">
      <dgm:prSet/>
      <dgm:spPr/>
      <dgm:t>
        <a:bodyPr/>
        <a:lstStyle/>
        <a:p>
          <a:endParaRPr lang="en-US"/>
        </a:p>
      </dgm:t>
    </dgm:pt>
    <dgm:pt modelId="{4BDADAE8-2B36-4C9B-A495-2E66A0360729}" type="sibTrans" cxnId="{FF63D1A4-3F89-42C8-8757-A16C4BFFDE69}">
      <dgm:prSet/>
      <dgm:spPr/>
      <dgm:t>
        <a:bodyPr/>
        <a:lstStyle/>
        <a:p>
          <a:endParaRPr lang="en-US"/>
        </a:p>
      </dgm:t>
    </dgm:pt>
    <dgm:pt modelId="{8FFABDFD-A000-4CA9-ABC8-A167A01B44A9}">
      <dgm:prSet phldrT="[Text]" phldr="0" custT="1"/>
      <dgm:spPr>
        <a:solidFill>
          <a:srgbClr val="0070C0"/>
        </a:solidFill>
      </dgm:spPr>
      <dgm:t>
        <a:bodyPr/>
        <a:lstStyle/>
        <a:p>
          <a:r>
            <a:rPr lang="en-US" sz="1100" b="1" dirty="0"/>
            <a:t>Operations</a:t>
          </a:r>
        </a:p>
      </dgm:t>
    </dgm:pt>
    <dgm:pt modelId="{B279A9D1-C53A-484A-91EB-23E64C5BD80F}" type="parTrans" cxnId="{DAA794CB-FFE4-4F36-AF4C-66B79E744872}">
      <dgm:prSet/>
      <dgm:spPr/>
      <dgm:t>
        <a:bodyPr/>
        <a:lstStyle/>
        <a:p>
          <a:endParaRPr lang="en-US"/>
        </a:p>
      </dgm:t>
    </dgm:pt>
    <dgm:pt modelId="{99798151-9E28-424F-8685-E25198A25426}" type="sibTrans" cxnId="{DAA794CB-FFE4-4F36-AF4C-66B79E744872}">
      <dgm:prSet/>
      <dgm:spPr/>
      <dgm:t>
        <a:bodyPr/>
        <a:lstStyle/>
        <a:p>
          <a:endParaRPr lang="en-US"/>
        </a:p>
      </dgm:t>
    </dgm:pt>
    <dgm:pt modelId="{A0406F44-0A64-4ACE-981F-D4A9486042DF}">
      <dgm:prSet phldrT="[Text]" phldr="0" custT="1"/>
      <dgm:spPr>
        <a:solidFill>
          <a:srgbClr val="0070C0"/>
        </a:solidFill>
      </dgm:spPr>
      <dgm:t>
        <a:bodyPr/>
        <a:lstStyle/>
        <a:p>
          <a:r>
            <a:rPr lang="en-US" sz="1100" b="1" dirty="0"/>
            <a:t>Insurance</a:t>
          </a:r>
        </a:p>
      </dgm:t>
    </dgm:pt>
    <dgm:pt modelId="{6D9A21BC-0A29-485F-9A5C-8638DDFBA118}" type="parTrans" cxnId="{CD7C90C7-FF50-4E38-BD06-121E7D80FEEB}">
      <dgm:prSet/>
      <dgm:spPr/>
      <dgm:t>
        <a:bodyPr/>
        <a:lstStyle/>
        <a:p>
          <a:endParaRPr lang="en-US"/>
        </a:p>
      </dgm:t>
    </dgm:pt>
    <dgm:pt modelId="{6E646B3D-D0FA-496D-8A8C-AEB5D1ED8073}" type="sibTrans" cxnId="{CD7C90C7-FF50-4E38-BD06-121E7D80FEEB}">
      <dgm:prSet/>
      <dgm:spPr/>
      <dgm:t>
        <a:bodyPr/>
        <a:lstStyle/>
        <a:p>
          <a:endParaRPr lang="en-US"/>
        </a:p>
      </dgm:t>
    </dgm:pt>
    <dgm:pt modelId="{7CE5A7CF-3BA5-43F8-8414-53B31F2CCC35}">
      <dgm:prSet phldrT="[Text]" phldr="0" custT="1"/>
      <dgm:spPr>
        <a:solidFill>
          <a:srgbClr val="4F81B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b="1" kern="1200" dirty="0"/>
            <a:t>7 %</a:t>
          </a:r>
          <a:endParaRPr lang="en-US" sz="48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/>
            <a:ea typeface="Arial"/>
            <a:cs typeface="Arial"/>
          </a:endParaRPr>
        </a:p>
      </dgm:t>
    </dgm:pt>
    <dgm:pt modelId="{F1DEBAF2-6873-49B4-8C9A-C3157D110E26}" type="parTrans" cxnId="{367B2964-EA7D-4EB3-9066-4C754944832B}">
      <dgm:prSet/>
      <dgm:spPr/>
      <dgm:t>
        <a:bodyPr/>
        <a:lstStyle/>
        <a:p>
          <a:endParaRPr lang="en-US"/>
        </a:p>
      </dgm:t>
    </dgm:pt>
    <dgm:pt modelId="{16F9586C-C401-418C-80B1-87A84E8B9A14}" type="sibTrans" cxnId="{367B2964-EA7D-4EB3-9066-4C754944832B}">
      <dgm:prSet/>
      <dgm:spPr/>
      <dgm:t>
        <a:bodyPr/>
        <a:lstStyle/>
        <a:p>
          <a:endParaRPr lang="en-US"/>
        </a:p>
      </dgm:t>
    </dgm:pt>
    <dgm:pt modelId="{101DC814-8F92-426C-BBF0-A854C22C26A1}">
      <dgm:prSet phldrT="[Text]" phldr="0" custT="1"/>
      <dgm:spPr>
        <a:solidFill>
          <a:srgbClr val="0070C0"/>
        </a:solidFill>
        <a:ln>
          <a:solidFill>
            <a:schemeClr val="bg1"/>
          </a:solidFill>
        </a:ln>
        <a:effectLst/>
      </dgm:spPr>
      <dgm:t>
        <a:bodyPr/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>
              <a:solidFill>
                <a:schemeClr val="bg1"/>
              </a:solidFill>
              <a:latin typeface="Calibri"/>
              <a:ea typeface="Arial"/>
              <a:cs typeface="Arial"/>
            </a:rPr>
            <a:t>Medical Insurance</a:t>
          </a:r>
        </a:p>
      </dgm:t>
    </dgm:pt>
    <dgm:pt modelId="{728C8975-4BC2-4876-ADE9-7B849A026DE4}" type="parTrans" cxnId="{A31A20F1-706F-473A-9890-8C91AA680C3A}">
      <dgm:prSet/>
      <dgm:spPr/>
      <dgm:t>
        <a:bodyPr/>
        <a:lstStyle/>
        <a:p>
          <a:endParaRPr lang="en-US"/>
        </a:p>
      </dgm:t>
    </dgm:pt>
    <dgm:pt modelId="{4EE672A5-FA9D-4009-929E-FC9990CE6DB3}" type="sibTrans" cxnId="{A31A20F1-706F-473A-9890-8C91AA680C3A}">
      <dgm:prSet/>
      <dgm:spPr/>
      <dgm:t>
        <a:bodyPr/>
        <a:lstStyle/>
        <a:p>
          <a:endParaRPr lang="en-US"/>
        </a:p>
      </dgm:t>
    </dgm:pt>
    <dgm:pt modelId="{CACA661A-BA09-44DC-BA90-9D10022E5C54}" type="pres">
      <dgm:prSet presAssocID="{938A2D41-C826-4654-A4F2-F72619A12AB5}" presName="theList" presStyleCnt="0">
        <dgm:presLayoutVars>
          <dgm:dir/>
          <dgm:animLvl val="lvl"/>
          <dgm:resizeHandles val="exact"/>
        </dgm:presLayoutVars>
      </dgm:prSet>
      <dgm:spPr/>
    </dgm:pt>
    <dgm:pt modelId="{64629CFE-B2C4-4F28-9361-7370E677746D}" type="pres">
      <dgm:prSet presAssocID="{C314F32A-9A3A-490B-B07E-94C3F20DD9CB}" presName="compNode" presStyleCnt="0"/>
      <dgm:spPr/>
    </dgm:pt>
    <dgm:pt modelId="{2CE53146-FED4-4DCB-9AF8-9A381539B039}" type="pres">
      <dgm:prSet presAssocID="{C314F32A-9A3A-490B-B07E-94C3F20DD9CB}" presName="aNode" presStyleLbl="bgShp" presStyleIdx="0" presStyleCnt="3" custLinFactNeighborX="-928" custLinFactNeighborY="-737"/>
      <dgm:spPr/>
    </dgm:pt>
    <dgm:pt modelId="{5383DF25-5532-4AA6-BF56-42106B96EEA3}" type="pres">
      <dgm:prSet presAssocID="{C314F32A-9A3A-490B-B07E-94C3F20DD9CB}" presName="textNode" presStyleLbl="bgShp" presStyleIdx="0" presStyleCnt="3"/>
      <dgm:spPr/>
    </dgm:pt>
    <dgm:pt modelId="{E281ABFA-2A00-4B77-92DD-05F0C289262F}" type="pres">
      <dgm:prSet presAssocID="{C314F32A-9A3A-490B-B07E-94C3F20DD9CB}" presName="compChildNode" presStyleCnt="0"/>
      <dgm:spPr/>
    </dgm:pt>
    <dgm:pt modelId="{095A30AC-47E3-4495-8BC8-0ABFE7E7A03A}" type="pres">
      <dgm:prSet presAssocID="{C314F32A-9A3A-490B-B07E-94C3F20DD9CB}" presName="theInnerList" presStyleCnt="0"/>
      <dgm:spPr/>
    </dgm:pt>
    <dgm:pt modelId="{B7285CED-6F14-440B-9E41-76D5B57B0270}" type="pres">
      <dgm:prSet presAssocID="{A00FD97C-A7CB-4A5E-97E5-B7076B39225E}" presName="childNode" presStyleLbl="node1" presStyleIdx="0" presStyleCnt="13" custScaleY="1192415" custLinFactY="-372924" custLinFactNeighborX="436" custLinFactNeighborY="-400000">
        <dgm:presLayoutVars>
          <dgm:bulletEnabled val="1"/>
        </dgm:presLayoutVars>
      </dgm:prSet>
      <dgm:spPr/>
    </dgm:pt>
    <dgm:pt modelId="{8179D276-E1FC-422A-8F20-C0C2B4544058}" type="pres">
      <dgm:prSet presAssocID="{A00FD97C-A7CB-4A5E-97E5-B7076B39225E}" presName="aSpace2" presStyleCnt="0"/>
      <dgm:spPr/>
    </dgm:pt>
    <dgm:pt modelId="{3227DFD6-FB46-49D4-A2B0-1004C47E1248}" type="pres">
      <dgm:prSet presAssocID="{626463C2-9774-4ED2-9085-7F1BD852EC18}" presName="childNode" presStyleLbl="node1" presStyleIdx="1" presStyleCnt="13" custScaleY="497652" custLinFactY="-333582" custLinFactNeighborX="436" custLinFactNeighborY="-400000">
        <dgm:presLayoutVars>
          <dgm:bulletEnabled val="1"/>
        </dgm:presLayoutVars>
      </dgm:prSet>
      <dgm:spPr/>
    </dgm:pt>
    <dgm:pt modelId="{6FEBE789-BB5B-4D07-A090-ED534A656280}" type="pres">
      <dgm:prSet presAssocID="{626463C2-9774-4ED2-9085-7F1BD852EC18}" presName="aSpace2" presStyleCnt="0"/>
      <dgm:spPr/>
    </dgm:pt>
    <dgm:pt modelId="{DD878626-A760-4F15-AE0B-CCB149DDD79D}" type="pres">
      <dgm:prSet presAssocID="{7D0A4A9A-5E6A-4C76-B005-6254B5311DD3}" presName="childNode" presStyleLbl="node1" presStyleIdx="2" presStyleCnt="13" custScaleX="100713" custScaleY="794432" custLinFactY="-300189" custLinFactNeighborX="792" custLinFactNeighborY="-400000">
        <dgm:presLayoutVars>
          <dgm:bulletEnabled val="1"/>
        </dgm:presLayoutVars>
      </dgm:prSet>
      <dgm:spPr/>
    </dgm:pt>
    <dgm:pt modelId="{355612C7-8CAA-4532-A087-D9C3BE751162}" type="pres">
      <dgm:prSet presAssocID="{7D0A4A9A-5E6A-4C76-B005-6254B5311DD3}" presName="aSpace2" presStyleCnt="0"/>
      <dgm:spPr/>
    </dgm:pt>
    <dgm:pt modelId="{FF57A7F3-200C-432B-B21E-0AE63D1318DA}" type="pres">
      <dgm:prSet presAssocID="{31542EA4-8947-4E63-B85C-44FDBD1CD61C}" presName="childNode" presStyleLbl="node1" presStyleIdx="3" presStyleCnt="13" custScaleY="573321" custLinFactY="-336869" custLinFactNeighborX="436" custLinFactNeighborY="-400000">
        <dgm:presLayoutVars>
          <dgm:bulletEnabled val="1"/>
        </dgm:presLayoutVars>
      </dgm:prSet>
      <dgm:spPr/>
    </dgm:pt>
    <dgm:pt modelId="{3ACEC5F0-8F30-4EA2-9912-338AC044A282}" type="pres">
      <dgm:prSet presAssocID="{31542EA4-8947-4E63-B85C-44FDBD1CD61C}" presName="aSpace2" presStyleCnt="0"/>
      <dgm:spPr/>
    </dgm:pt>
    <dgm:pt modelId="{5CCC8CA4-A5DC-40A9-A1C0-5A34F7F882EE}" type="pres">
      <dgm:prSet presAssocID="{F37A343B-BD15-496F-9EB0-BC526CEB807B}" presName="childNode" presStyleLbl="node1" presStyleIdx="4" presStyleCnt="13" custScaleY="421875" custLinFactY="-235266" custLinFactNeighborX="436" custLinFactNeighborY="-300000">
        <dgm:presLayoutVars>
          <dgm:bulletEnabled val="1"/>
        </dgm:presLayoutVars>
      </dgm:prSet>
      <dgm:spPr/>
    </dgm:pt>
    <dgm:pt modelId="{5FDAE1FD-A62C-4A0D-89A7-227766F9BD05}" type="pres">
      <dgm:prSet presAssocID="{F37A343B-BD15-496F-9EB0-BC526CEB807B}" presName="aSpace2" presStyleCnt="0"/>
      <dgm:spPr/>
    </dgm:pt>
    <dgm:pt modelId="{D4252A6B-AA41-4030-8A76-F04D43C533D9}" type="pres">
      <dgm:prSet presAssocID="{57EAAF2B-09C8-44AE-A35A-C348417F2D7E}" presName="childNode" presStyleLbl="node1" presStyleIdx="5" presStyleCnt="13" custScaleY="335607" custLinFactY="-175365" custLinFactNeighborX="436" custLinFactNeighborY="-200000">
        <dgm:presLayoutVars>
          <dgm:bulletEnabled val="1"/>
        </dgm:presLayoutVars>
      </dgm:prSet>
      <dgm:spPr/>
    </dgm:pt>
    <dgm:pt modelId="{51A12C2E-6FBF-44CC-BFA9-3EC79A45D7CF}" type="pres">
      <dgm:prSet presAssocID="{57EAAF2B-09C8-44AE-A35A-C348417F2D7E}" presName="aSpace2" presStyleCnt="0"/>
      <dgm:spPr/>
    </dgm:pt>
    <dgm:pt modelId="{08A6C443-795D-4CEE-96CD-EA20B59443A4}" type="pres">
      <dgm:prSet presAssocID="{8FFABDFD-A000-4CA9-ABC8-A167A01B44A9}" presName="childNode" presStyleLbl="node1" presStyleIdx="6" presStyleCnt="13" custScaleY="317978" custLinFactY="-60691" custLinFactNeighborX="436" custLinFactNeighborY="-100000">
        <dgm:presLayoutVars>
          <dgm:bulletEnabled val="1"/>
        </dgm:presLayoutVars>
      </dgm:prSet>
      <dgm:spPr/>
    </dgm:pt>
    <dgm:pt modelId="{5407667E-8537-4B1B-B4E8-D827FDA10DAB}" type="pres">
      <dgm:prSet presAssocID="{8FFABDFD-A000-4CA9-ABC8-A167A01B44A9}" presName="aSpace2" presStyleCnt="0"/>
      <dgm:spPr/>
    </dgm:pt>
    <dgm:pt modelId="{0E1BEA2D-EF11-4996-B37E-48052D946C53}" type="pres">
      <dgm:prSet presAssocID="{A0406F44-0A64-4ACE-981F-D4A9486042DF}" presName="childNode" presStyleLbl="node1" presStyleIdx="7" presStyleCnt="13" custScaleY="313785" custLinFactY="9155" custLinFactNeighborX="436" custLinFactNeighborY="100000">
        <dgm:presLayoutVars>
          <dgm:bulletEnabled val="1"/>
        </dgm:presLayoutVars>
      </dgm:prSet>
      <dgm:spPr/>
    </dgm:pt>
    <dgm:pt modelId="{718840FA-49AB-4A32-BA46-505E8F530CC7}" type="pres">
      <dgm:prSet presAssocID="{C314F32A-9A3A-490B-B07E-94C3F20DD9CB}" presName="aSpace" presStyleCnt="0"/>
      <dgm:spPr/>
    </dgm:pt>
    <dgm:pt modelId="{D5AA0FFB-C8B5-439F-8D08-0543D7680BFB}" type="pres">
      <dgm:prSet presAssocID="{EF357FCF-AF2C-429A-A744-D0493F47DB6E}" presName="compNode" presStyleCnt="0"/>
      <dgm:spPr/>
    </dgm:pt>
    <dgm:pt modelId="{5C1AD1E4-53AB-4081-BB63-C9B328591809}" type="pres">
      <dgm:prSet presAssocID="{EF357FCF-AF2C-429A-A744-D0493F47DB6E}" presName="aNode" presStyleLbl="bgShp" presStyleIdx="1" presStyleCnt="3" custLinFactNeighborX="205"/>
      <dgm:spPr/>
    </dgm:pt>
    <dgm:pt modelId="{FE4B81CD-A2C0-417C-B0D1-E3C1DCEEF112}" type="pres">
      <dgm:prSet presAssocID="{EF357FCF-AF2C-429A-A744-D0493F47DB6E}" presName="textNode" presStyleLbl="bgShp" presStyleIdx="1" presStyleCnt="3"/>
      <dgm:spPr/>
    </dgm:pt>
    <dgm:pt modelId="{A3DB7050-192B-4DCE-B51C-DDBA08671EFD}" type="pres">
      <dgm:prSet presAssocID="{EF357FCF-AF2C-429A-A744-D0493F47DB6E}" presName="compChildNode" presStyleCnt="0"/>
      <dgm:spPr/>
    </dgm:pt>
    <dgm:pt modelId="{C4F0FC2E-82B6-443B-8F91-745597BA0518}" type="pres">
      <dgm:prSet presAssocID="{EF357FCF-AF2C-429A-A744-D0493F47DB6E}" presName="theInnerList" presStyleCnt="0"/>
      <dgm:spPr/>
    </dgm:pt>
    <dgm:pt modelId="{5E1062EF-FB3B-492A-8029-4DF9B08A4DA7}" type="pres">
      <dgm:prSet presAssocID="{1186194C-DAB7-41E7-8D3B-8A409D94CB52}" presName="childNode" presStyleLbl="node1" presStyleIdx="8" presStyleCnt="13" custScaleX="101653" custScaleY="138590" custLinFactY="-19071" custLinFactNeighborX="1055" custLinFactNeighborY="-100000">
        <dgm:presLayoutVars>
          <dgm:bulletEnabled val="1"/>
        </dgm:presLayoutVars>
      </dgm:prSet>
      <dgm:spPr/>
    </dgm:pt>
    <dgm:pt modelId="{3778B1D0-A273-41F2-9AF4-90307A8B0723}" type="pres">
      <dgm:prSet presAssocID="{1186194C-DAB7-41E7-8D3B-8A409D94CB52}" presName="aSpace2" presStyleCnt="0"/>
      <dgm:spPr/>
    </dgm:pt>
    <dgm:pt modelId="{49FAD632-AA36-4BF5-9818-F7BFEB6F25E8}" type="pres">
      <dgm:prSet presAssocID="{92E9C385-6ECA-4A1F-B951-18ACB4FAEB4B}" presName="childNode" presStyleLbl="node1" presStyleIdx="9" presStyleCnt="13" custScaleX="101653" custLinFactY="-15160" custLinFactNeighborX="1055" custLinFactNeighborY="-100000">
        <dgm:presLayoutVars>
          <dgm:bulletEnabled val="1"/>
        </dgm:presLayoutVars>
      </dgm:prSet>
      <dgm:spPr/>
    </dgm:pt>
    <dgm:pt modelId="{71900842-09C9-44BC-A0E8-D1EB1325C481}" type="pres">
      <dgm:prSet presAssocID="{92E9C385-6ECA-4A1F-B951-18ACB4FAEB4B}" presName="aSpace2" presStyleCnt="0"/>
      <dgm:spPr/>
    </dgm:pt>
    <dgm:pt modelId="{5E0DA42B-CB2C-40DD-9F27-12FE529533D7}" type="pres">
      <dgm:prSet presAssocID="{60C2BB66-0BDF-4547-BF6D-FD03FC665525}" presName="childNode" presStyleLbl="node1" presStyleIdx="10" presStyleCnt="13" custLinFactY="-19924" custLinFactNeighborX="228" custLinFactNeighborY="-100000">
        <dgm:presLayoutVars>
          <dgm:bulletEnabled val="1"/>
        </dgm:presLayoutVars>
      </dgm:prSet>
      <dgm:spPr/>
    </dgm:pt>
    <dgm:pt modelId="{54EFF8E5-6177-4220-BD37-A3CDA5513031}" type="pres">
      <dgm:prSet presAssocID="{60C2BB66-0BDF-4547-BF6D-FD03FC665525}" presName="aSpace2" presStyleCnt="0"/>
      <dgm:spPr/>
    </dgm:pt>
    <dgm:pt modelId="{0F3288F3-2997-4345-A8BD-6ACAE8538AC6}" type="pres">
      <dgm:prSet presAssocID="{EC82F890-1F72-4DD0-8770-0AF63143A6DF}" presName="childNode" presStyleLbl="node1" presStyleIdx="11" presStyleCnt="13" custLinFactY="-23189" custLinFactNeighborX="228" custLinFactNeighborY="-100000">
        <dgm:presLayoutVars>
          <dgm:bulletEnabled val="1"/>
        </dgm:presLayoutVars>
      </dgm:prSet>
      <dgm:spPr/>
    </dgm:pt>
    <dgm:pt modelId="{BA4EBBA6-70FB-4C02-89A9-03ADE8CEC389}" type="pres">
      <dgm:prSet presAssocID="{EF357FCF-AF2C-429A-A744-D0493F47DB6E}" presName="aSpace" presStyleCnt="0"/>
      <dgm:spPr/>
    </dgm:pt>
    <dgm:pt modelId="{58FFF546-E294-4C7C-8F51-E09266F1BF66}" type="pres">
      <dgm:prSet presAssocID="{7CE5A7CF-3BA5-43F8-8414-53B31F2CCC35}" presName="compNode" presStyleCnt="0"/>
      <dgm:spPr/>
    </dgm:pt>
    <dgm:pt modelId="{C8F22A05-E510-45D7-BCE7-445B87819629}" type="pres">
      <dgm:prSet presAssocID="{7CE5A7CF-3BA5-43F8-8414-53B31F2CCC35}" presName="aNode" presStyleLbl="bgShp" presStyleIdx="2" presStyleCnt="3"/>
      <dgm:spPr>
        <a:xfrm>
          <a:off x="5096600" y="0"/>
          <a:ext cx="2370087" cy="4144044"/>
        </a:xfrm>
        <a:prstGeom prst="roundRect">
          <a:avLst>
            <a:gd name="adj" fmla="val 10000"/>
          </a:avLst>
        </a:prstGeom>
      </dgm:spPr>
    </dgm:pt>
    <dgm:pt modelId="{00BC18DE-E39B-4D5F-9734-B0485122C8CE}" type="pres">
      <dgm:prSet presAssocID="{7CE5A7CF-3BA5-43F8-8414-53B31F2CCC35}" presName="textNode" presStyleLbl="bgShp" presStyleIdx="2" presStyleCnt="3"/>
      <dgm:spPr/>
    </dgm:pt>
    <dgm:pt modelId="{F7A8E1DA-2006-4CB4-849B-EB5BAB1732F1}" type="pres">
      <dgm:prSet presAssocID="{7CE5A7CF-3BA5-43F8-8414-53B31F2CCC35}" presName="compChildNode" presStyleCnt="0"/>
      <dgm:spPr/>
    </dgm:pt>
    <dgm:pt modelId="{9E759283-3554-40E3-A029-B2E3A304A61F}" type="pres">
      <dgm:prSet presAssocID="{7CE5A7CF-3BA5-43F8-8414-53B31F2CCC35}" presName="theInnerList" presStyleCnt="0"/>
      <dgm:spPr/>
    </dgm:pt>
    <dgm:pt modelId="{810C4E91-9464-4B0D-9662-ABDF8BB89F35}" type="pres">
      <dgm:prSet presAssocID="{101DC814-8F92-426C-BBF0-A854C22C26A1}" presName="childNode" presStyleLbl="node1" presStyleIdx="12" presStyleCnt="13" custLinFactNeighborX="1644" custLinFactNeighborY="-6541">
        <dgm:presLayoutVars>
          <dgm:bulletEnabled val="1"/>
        </dgm:presLayoutVars>
      </dgm:prSet>
      <dgm:spPr/>
    </dgm:pt>
  </dgm:ptLst>
  <dgm:cxnLst>
    <dgm:cxn modelId="{17380D07-BCE2-47CA-A2BD-118DD12F3CD9}" type="presOf" srcId="{A00FD97C-A7CB-4A5E-97E5-B7076B39225E}" destId="{B7285CED-6F14-440B-9E41-76D5B57B0270}" srcOrd="0" destOrd="0" presId="urn:microsoft.com/office/officeart/2005/8/layout/lProcess2"/>
    <dgm:cxn modelId="{241CEE07-B90D-4503-AFC9-1C188ABB9093}" type="presOf" srcId="{7D0A4A9A-5E6A-4C76-B005-6254B5311DD3}" destId="{DD878626-A760-4F15-AE0B-CCB149DDD79D}" srcOrd="0" destOrd="0" presId="urn:microsoft.com/office/officeart/2005/8/layout/lProcess2"/>
    <dgm:cxn modelId="{4A796208-72B9-408F-A996-3CF64B0A7F7B}" type="presOf" srcId="{C314F32A-9A3A-490B-B07E-94C3F20DD9CB}" destId="{2CE53146-FED4-4DCB-9AF8-9A381539B039}" srcOrd="0" destOrd="0" presId="urn:microsoft.com/office/officeart/2005/8/layout/lProcess2"/>
    <dgm:cxn modelId="{75061116-CD3F-4F6F-8D07-DE7F256F8994}" type="presOf" srcId="{EC82F890-1F72-4DD0-8770-0AF63143A6DF}" destId="{0F3288F3-2997-4345-A8BD-6ACAE8538AC6}" srcOrd="0" destOrd="0" presId="urn:microsoft.com/office/officeart/2005/8/layout/lProcess2"/>
    <dgm:cxn modelId="{5400A120-79BE-44A8-A618-B85DF988E2AC}" type="presOf" srcId="{626463C2-9774-4ED2-9085-7F1BD852EC18}" destId="{3227DFD6-FB46-49D4-A2B0-1004C47E1248}" srcOrd="0" destOrd="0" presId="urn:microsoft.com/office/officeart/2005/8/layout/lProcess2"/>
    <dgm:cxn modelId="{B992D925-920D-4018-A462-479CAD829230}" type="presOf" srcId="{938A2D41-C826-4654-A4F2-F72619A12AB5}" destId="{CACA661A-BA09-44DC-BA90-9D10022E5C54}" srcOrd="0" destOrd="0" presId="urn:microsoft.com/office/officeart/2005/8/layout/lProcess2"/>
    <dgm:cxn modelId="{28D20628-DC21-4DFC-B658-1803384AC6D8}" type="presOf" srcId="{7CE5A7CF-3BA5-43F8-8414-53B31F2CCC35}" destId="{00BC18DE-E39B-4D5F-9734-B0485122C8CE}" srcOrd="1" destOrd="0" presId="urn:microsoft.com/office/officeart/2005/8/layout/lProcess2"/>
    <dgm:cxn modelId="{D94B752C-3149-4532-8999-52541E8B7BC9}" srcId="{EF357FCF-AF2C-429A-A744-D0493F47DB6E}" destId="{1186194C-DAB7-41E7-8D3B-8A409D94CB52}" srcOrd="0" destOrd="0" parTransId="{46B3E9CF-09BC-46DD-910B-06695B3FC685}" sibTransId="{FB35B812-B94C-4BAD-AB46-68D1AF7279CE}"/>
    <dgm:cxn modelId="{56E2603B-97DE-4BE1-9068-7DB632C441CE}" type="presOf" srcId="{31542EA4-8947-4E63-B85C-44FDBD1CD61C}" destId="{FF57A7F3-200C-432B-B21E-0AE63D1318DA}" srcOrd="0" destOrd="0" presId="urn:microsoft.com/office/officeart/2005/8/layout/lProcess2"/>
    <dgm:cxn modelId="{577ECD5B-9B15-42CC-A690-9912600CEBDC}" type="presOf" srcId="{60C2BB66-0BDF-4547-BF6D-FD03FC665525}" destId="{5E0DA42B-CB2C-40DD-9F27-12FE529533D7}" srcOrd="0" destOrd="0" presId="urn:microsoft.com/office/officeart/2005/8/layout/lProcess2"/>
    <dgm:cxn modelId="{9FF80342-F534-49F2-BC7B-17F30B2471DD}" type="presOf" srcId="{8FFABDFD-A000-4CA9-ABC8-A167A01B44A9}" destId="{08A6C443-795D-4CEE-96CD-EA20B59443A4}" srcOrd="0" destOrd="0" presId="urn:microsoft.com/office/officeart/2005/8/layout/lProcess2"/>
    <dgm:cxn modelId="{36D61464-751C-4910-96E5-98827FCB24D7}" type="presOf" srcId="{C314F32A-9A3A-490B-B07E-94C3F20DD9CB}" destId="{5383DF25-5532-4AA6-BF56-42106B96EEA3}" srcOrd="1" destOrd="0" presId="urn:microsoft.com/office/officeart/2005/8/layout/lProcess2"/>
    <dgm:cxn modelId="{367B2964-EA7D-4EB3-9066-4C754944832B}" srcId="{938A2D41-C826-4654-A4F2-F72619A12AB5}" destId="{7CE5A7CF-3BA5-43F8-8414-53B31F2CCC35}" srcOrd="2" destOrd="0" parTransId="{F1DEBAF2-6873-49B4-8C9A-C3157D110E26}" sibTransId="{16F9586C-C401-418C-80B1-87A84E8B9A14}"/>
    <dgm:cxn modelId="{7D3E6544-63A3-4413-ADD8-262F7456410C}" srcId="{EF357FCF-AF2C-429A-A744-D0493F47DB6E}" destId="{EC82F890-1F72-4DD0-8770-0AF63143A6DF}" srcOrd="3" destOrd="0" parTransId="{2E4EE4E6-6FF1-4409-B3E6-5F028CECF697}" sibTransId="{3606D14A-3259-4EF3-8C76-145CD8A3A44F}"/>
    <dgm:cxn modelId="{C291BC70-1686-455F-AF82-B28A7BC028DD}" srcId="{EF357FCF-AF2C-429A-A744-D0493F47DB6E}" destId="{92E9C385-6ECA-4A1F-B951-18ACB4FAEB4B}" srcOrd="1" destOrd="0" parTransId="{EFB24517-B583-4DCE-BD57-02EB931F7F42}" sibTransId="{9675F872-70C0-46E4-9399-1D1C8FDB917E}"/>
    <dgm:cxn modelId="{BC7AA772-0D35-4765-A9F6-EE1ECC6E1B24}" type="presOf" srcId="{F37A343B-BD15-496F-9EB0-BC526CEB807B}" destId="{5CCC8CA4-A5DC-40A9-A1C0-5A34F7F882EE}" srcOrd="0" destOrd="0" presId="urn:microsoft.com/office/officeart/2005/8/layout/lProcess2"/>
    <dgm:cxn modelId="{652ED252-F34D-4789-B468-7AE66539390F}" srcId="{C314F32A-9A3A-490B-B07E-94C3F20DD9CB}" destId="{626463C2-9774-4ED2-9085-7F1BD852EC18}" srcOrd="1" destOrd="0" parTransId="{9151BB6A-C2E7-4159-8CA3-3E1C0A9CCA5F}" sibTransId="{838DDBF2-B4FF-4ACC-8837-018F9510ED12}"/>
    <dgm:cxn modelId="{1DE67653-27BD-4A76-A833-C70EEEA4DC5C}" srcId="{C314F32A-9A3A-490B-B07E-94C3F20DD9CB}" destId="{7D0A4A9A-5E6A-4C76-B005-6254B5311DD3}" srcOrd="2" destOrd="0" parTransId="{6908B94B-0B7B-47F4-80E2-B446F67B79E4}" sibTransId="{29638CE6-38CD-470D-A8FF-0C9CD0BB80E3}"/>
    <dgm:cxn modelId="{341C7E80-B081-47C0-9913-43789517F678}" srcId="{C314F32A-9A3A-490B-B07E-94C3F20DD9CB}" destId="{57EAAF2B-09C8-44AE-A35A-C348417F2D7E}" srcOrd="5" destOrd="0" parTransId="{E28FF9A0-8FF4-4EB2-8624-198E59323D36}" sibTransId="{F1671374-3892-4104-942B-A656F308512A}"/>
    <dgm:cxn modelId="{B80A6286-D46F-43BA-B17D-5F049753958C}" type="presOf" srcId="{92E9C385-6ECA-4A1F-B951-18ACB4FAEB4B}" destId="{49FAD632-AA36-4BF5-9818-F7BFEB6F25E8}" srcOrd="0" destOrd="0" presId="urn:microsoft.com/office/officeart/2005/8/layout/lProcess2"/>
    <dgm:cxn modelId="{4D51148F-AE10-4B40-8710-1ECE6439C547}" srcId="{938A2D41-C826-4654-A4F2-F72619A12AB5}" destId="{EF357FCF-AF2C-429A-A744-D0493F47DB6E}" srcOrd="1" destOrd="0" parTransId="{05E815EC-118D-4A55-A7B0-4B5BF7529AD6}" sibTransId="{A55D55E7-4F52-4345-80BD-FB841E85B005}"/>
    <dgm:cxn modelId="{FF63D1A4-3F89-42C8-8757-A16C4BFFDE69}" srcId="{C314F32A-9A3A-490B-B07E-94C3F20DD9CB}" destId="{F37A343B-BD15-496F-9EB0-BC526CEB807B}" srcOrd="4" destOrd="0" parTransId="{AC18B410-6025-4A1A-938E-E9127F5E479B}" sibTransId="{4BDADAE8-2B36-4C9B-A495-2E66A0360729}"/>
    <dgm:cxn modelId="{1C6422B3-2703-4FF5-A425-E71085FF1A1C}" srcId="{C314F32A-9A3A-490B-B07E-94C3F20DD9CB}" destId="{A00FD97C-A7CB-4A5E-97E5-B7076B39225E}" srcOrd="0" destOrd="0" parTransId="{8E37200B-3377-48BF-ADC2-4F446CD419E8}" sibTransId="{34ACE3AC-2663-4146-84EC-0A0B8EC22FB8}"/>
    <dgm:cxn modelId="{338844C0-3C0F-429A-8127-006C1F284C0D}" srcId="{EF357FCF-AF2C-429A-A744-D0493F47DB6E}" destId="{60C2BB66-0BDF-4547-BF6D-FD03FC665525}" srcOrd="2" destOrd="0" parTransId="{C23B3697-A687-4FA3-A30E-B6F9D30B0415}" sibTransId="{7924B8A3-D456-435E-A1F8-8DBA6678766A}"/>
    <dgm:cxn modelId="{CD7C90C7-FF50-4E38-BD06-121E7D80FEEB}" srcId="{C314F32A-9A3A-490B-B07E-94C3F20DD9CB}" destId="{A0406F44-0A64-4ACE-981F-D4A9486042DF}" srcOrd="7" destOrd="0" parTransId="{6D9A21BC-0A29-485F-9A5C-8638DDFBA118}" sibTransId="{6E646B3D-D0FA-496D-8A8C-AEB5D1ED8073}"/>
    <dgm:cxn modelId="{DAA794CB-FFE4-4F36-AF4C-66B79E744872}" srcId="{C314F32A-9A3A-490B-B07E-94C3F20DD9CB}" destId="{8FFABDFD-A000-4CA9-ABC8-A167A01B44A9}" srcOrd="6" destOrd="0" parTransId="{B279A9D1-C53A-484A-91EB-23E64C5BD80F}" sibTransId="{99798151-9E28-424F-8685-E25198A25426}"/>
    <dgm:cxn modelId="{2CF7A8CC-1DDA-4292-ABB5-9377DCDB6EE7}" type="presOf" srcId="{1186194C-DAB7-41E7-8D3B-8A409D94CB52}" destId="{5E1062EF-FB3B-492A-8029-4DF9B08A4DA7}" srcOrd="0" destOrd="0" presId="urn:microsoft.com/office/officeart/2005/8/layout/lProcess2"/>
    <dgm:cxn modelId="{9C1DE7CC-F588-4830-B7CA-A222DE81984D}" type="presOf" srcId="{EF357FCF-AF2C-429A-A744-D0493F47DB6E}" destId="{5C1AD1E4-53AB-4081-BB63-C9B328591809}" srcOrd="0" destOrd="0" presId="urn:microsoft.com/office/officeart/2005/8/layout/lProcess2"/>
    <dgm:cxn modelId="{BAEA9DDE-8DF7-40A5-B391-07D2797D8487}" type="presOf" srcId="{A0406F44-0A64-4ACE-981F-D4A9486042DF}" destId="{0E1BEA2D-EF11-4996-B37E-48052D946C53}" srcOrd="0" destOrd="0" presId="urn:microsoft.com/office/officeart/2005/8/layout/lProcess2"/>
    <dgm:cxn modelId="{31E196DF-87B1-467E-8492-4BD1E851C34C}" srcId="{C314F32A-9A3A-490B-B07E-94C3F20DD9CB}" destId="{31542EA4-8947-4E63-B85C-44FDBD1CD61C}" srcOrd="3" destOrd="0" parTransId="{73568245-CA78-469B-B8FF-AE00A2436D73}" sibTransId="{A58BA5A8-4FE3-4CBB-89B7-096422298934}"/>
    <dgm:cxn modelId="{A9CCEBEF-68A8-4F7C-A021-EB949FAB683C}" type="presOf" srcId="{EF357FCF-AF2C-429A-A744-D0493F47DB6E}" destId="{FE4B81CD-A2C0-417C-B0D1-E3C1DCEEF112}" srcOrd="1" destOrd="0" presId="urn:microsoft.com/office/officeart/2005/8/layout/lProcess2"/>
    <dgm:cxn modelId="{A31A20F1-706F-473A-9890-8C91AA680C3A}" srcId="{7CE5A7CF-3BA5-43F8-8414-53B31F2CCC35}" destId="{101DC814-8F92-426C-BBF0-A854C22C26A1}" srcOrd="0" destOrd="0" parTransId="{728C8975-4BC2-4876-ADE9-7B849A026DE4}" sibTransId="{4EE672A5-FA9D-4009-929E-FC9990CE6DB3}"/>
    <dgm:cxn modelId="{47D6CEF6-EFDC-4CDB-BB86-E51373A2D5E2}" srcId="{938A2D41-C826-4654-A4F2-F72619A12AB5}" destId="{C314F32A-9A3A-490B-B07E-94C3F20DD9CB}" srcOrd="0" destOrd="0" parTransId="{BC4B4172-2C99-41D3-8A85-490BE8B17207}" sibTransId="{78F0C48A-FEA2-4B2A-89B0-876AE72C056A}"/>
    <dgm:cxn modelId="{1609B4FC-0579-45D9-AFDA-0CD968ABF825}" type="presOf" srcId="{101DC814-8F92-426C-BBF0-A854C22C26A1}" destId="{810C4E91-9464-4B0D-9662-ABDF8BB89F35}" srcOrd="0" destOrd="0" presId="urn:microsoft.com/office/officeart/2005/8/layout/lProcess2"/>
    <dgm:cxn modelId="{E7C77BFD-8A07-4230-A34E-65EDD6FA2799}" type="presOf" srcId="{57EAAF2B-09C8-44AE-A35A-C348417F2D7E}" destId="{D4252A6B-AA41-4030-8A76-F04D43C533D9}" srcOrd="0" destOrd="0" presId="urn:microsoft.com/office/officeart/2005/8/layout/lProcess2"/>
    <dgm:cxn modelId="{307EB5FE-2403-4D4B-B643-B289F08EE0C0}" type="presOf" srcId="{7CE5A7CF-3BA5-43F8-8414-53B31F2CCC35}" destId="{C8F22A05-E510-45D7-BCE7-445B87819629}" srcOrd="0" destOrd="0" presId="urn:microsoft.com/office/officeart/2005/8/layout/lProcess2"/>
    <dgm:cxn modelId="{DC79D0C9-7DC8-4493-8991-03DD58AD926B}" type="presParOf" srcId="{CACA661A-BA09-44DC-BA90-9D10022E5C54}" destId="{64629CFE-B2C4-4F28-9361-7370E677746D}" srcOrd="0" destOrd="0" presId="urn:microsoft.com/office/officeart/2005/8/layout/lProcess2"/>
    <dgm:cxn modelId="{6DD07312-C9B7-4B0B-8416-044CB77E8790}" type="presParOf" srcId="{64629CFE-B2C4-4F28-9361-7370E677746D}" destId="{2CE53146-FED4-4DCB-9AF8-9A381539B039}" srcOrd="0" destOrd="0" presId="urn:microsoft.com/office/officeart/2005/8/layout/lProcess2"/>
    <dgm:cxn modelId="{94E71A64-06C5-41C4-9D55-CA46F7EA06C2}" type="presParOf" srcId="{64629CFE-B2C4-4F28-9361-7370E677746D}" destId="{5383DF25-5532-4AA6-BF56-42106B96EEA3}" srcOrd="1" destOrd="0" presId="urn:microsoft.com/office/officeart/2005/8/layout/lProcess2"/>
    <dgm:cxn modelId="{F10063EC-DBF0-4AA5-95E8-08AA4CA1059C}" type="presParOf" srcId="{64629CFE-B2C4-4F28-9361-7370E677746D}" destId="{E281ABFA-2A00-4B77-92DD-05F0C289262F}" srcOrd="2" destOrd="0" presId="urn:microsoft.com/office/officeart/2005/8/layout/lProcess2"/>
    <dgm:cxn modelId="{ADF3EF35-CA75-4891-AF8C-58CE89227BFD}" type="presParOf" srcId="{E281ABFA-2A00-4B77-92DD-05F0C289262F}" destId="{095A30AC-47E3-4495-8BC8-0ABFE7E7A03A}" srcOrd="0" destOrd="0" presId="urn:microsoft.com/office/officeart/2005/8/layout/lProcess2"/>
    <dgm:cxn modelId="{46F392A9-6608-4A6D-BF49-DF10A0025897}" type="presParOf" srcId="{095A30AC-47E3-4495-8BC8-0ABFE7E7A03A}" destId="{B7285CED-6F14-440B-9E41-76D5B57B0270}" srcOrd="0" destOrd="0" presId="urn:microsoft.com/office/officeart/2005/8/layout/lProcess2"/>
    <dgm:cxn modelId="{F8F5E4B0-E3F5-43DF-A673-19604137D556}" type="presParOf" srcId="{095A30AC-47E3-4495-8BC8-0ABFE7E7A03A}" destId="{8179D276-E1FC-422A-8F20-C0C2B4544058}" srcOrd="1" destOrd="0" presId="urn:microsoft.com/office/officeart/2005/8/layout/lProcess2"/>
    <dgm:cxn modelId="{737FECDA-D2C7-4739-8CA6-4EED621F1C4D}" type="presParOf" srcId="{095A30AC-47E3-4495-8BC8-0ABFE7E7A03A}" destId="{3227DFD6-FB46-49D4-A2B0-1004C47E1248}" srcOrd="2" destOrd="0" presId="urn:microsoft.com/office/officeart/2005/8/layout/lProcess2"/>
    <dgm:cxn modelId="{5998F93F-1FF8-4F64-83E7-2A35DD3C97BF}" type="presParOf" srcId="{095A30AC-47E3-4495-8BC8-0ABFE7E7A03A}" destId="{6FEBE789-BB5B-4D07-A090-ED534A656280}" srcOrd="3" destOrd="0" presId="urn:microsoft.com/office/officeart/2005/8/layout/lProcess2"/>
    <dgm:cxn modelId="{671670AF-335A-46E0-9F6D-FA62EAD1C32B}" type="presParOf" srcId="{095A30AC-47E3-4495-8BC8-0ABFE7E7A03A}" destId="{DD878626-A760-4F15-AE0B-CCB149DDD79D}" srcOrd="4" destOrd="0" presId="urn:microsoft.com/office/officeart/2005/8/layout/lProcess2"/>
    <dgm:cxn modelId="{6D54664F-5363-4B24-91B9-91E8E5D4EF75}" type="presParOf" srcId="{095A30AC-47E3-4495-8BC8-0ABFE7E7A03A}" destId="{355612C7-8CAA-4532-A087-D9C3BE751162}" srcOrd="5" destOrd="0" presId="urn:microsoft.com/office/officeart/2005/8/layout/lProcess2"/>
    <dgm:cxn modelId="{855FE4D8-EDA1-449D-9723-B198F34AE078}" type="presParOf" srcId="{095A30AC-47E3-4495-8BC8-0ABFE7E7A03A}" destId="{FF57A7F3-200C-432B-B21E-0AE63D1318DA}" srcOrd="6" destOrd="0" presId="urn:microsoft.com/office/officeart/2005/8/layout/lProcess2"/>
    <dgm:cxn modelId="{62086F78-F9DB-485F-8A95-E0965F55E0B9}" type="presParOf" srcId="{095A30AC-47E3-4495-8BC8-0ABFE7E7A03A}" destId="{3ACEC5F0-8F30-4EA2-9912-338AC044A282}" srcOrd="7" destOrd="0" presId="urn:microsoft.com/office/officeart/2005/8/layout/lProcess2"/>
    <dgm:cxn modelId="{FB4F69D7-3FEA-46AD-A480-6CE226323194}" type="presParOf" srcId="{095A30AC-47E3-4495-8BC8-0ABFE7E7A03A}" destId="{5CCC8CA4-A5DC-40A9-A1C0-5A34F7F882EE}" srcOrd="8" destOrd="0" presId="urn:microsoft.com/office/officeart/2005/8/layout/lProcess2"/>
    <dgm:cxn modelId="{CA5EE586-BAF2-4FCE-BA8A-1EA5C40A41DB}" type="presParOf" srcId="{095A30AC-47E3-4495-8BC8-0ABFE7E7A03A}" destId="{5FDAE1FD-A62C-4A0D-89A7-227766F9BD05}" srcOrd="9" destOrd="0" presId="urn:microsoft.com/office/officeart/2005/8/layout/lProcess2"/>
    <dgm:cxn modelId="{0010EAF1-2380-4BD7-B944-804A2ACB4A74}" type="presParOf" srcId="{095A30AC-47E3-4495-8BC8-0ABFE7E7A03A}" destId="{D4252A6B-AA41-4030-8A76-F04D43C533D9}" srcOrd="10" destOrd="0" presId="urn:microsoft.com/office/officeart/2005/8/layout/lProcess2"/>
    <dgm:cxn modelId="{E6886D84-9D34-4EB1-9D9A-241F39C26C0B}" type="presParOf" srcId="{095A30AC-47E3-4495-8BC8-0ABFE7E7A03A}" destId="{51A12C2E-6FBF-44CC-BFA9-3EC79A45D7CF}" srcOrd="11" destOrd="0" presId="urn:microsoft.com/office/officeart/2005/8/layout/lProcess2"/>
    <dgm:cxn modelId="{511C0BE3-A13E-4F39-894F-19BF404272AF}" type="presParOf" srcId="{095A30AC-47E3-4495-8BC8-0ABFE7E7A03A}" destId="{08A6C443-795D-4CEE-96CD-EA20B59443A4}" srcOrd="12" destOrd="0" presId="urn:microsoft.com/office/officeart/2005/8/layout/lProcess2"/>
    <dgm:cxn modelId="{AA1D1493-F926-4CBA-B4BF-E258BEE8589B}" type="presParOf" srcId="{095A30AC-47E3-4495-8BC8-0ABFE7E7A03A}" destId="{5407667E-8537-4B1B-B4E8-D827FDA10DAB}" srcOrd="13" destOrd="0" presId="urn:microsoft.com/office/officeart/2005/8/layout/lProcess2"/>
    <dgm:cxn modelId="{F1B71E00-F139-4EC0-8703-3656A071D2B0}" type="presParOf" srcId="{095A30AC-47E3-4495-8BC8-0ABFE7E7A03A}" destId="{0E1BEA2D-EF11-4996-B37E-48052D946C53}" srcOrd="14" destOrd="0" presId="urn:microsoft.com/office/officeart/2005/8/layout/lProcess2"/>
    <dgm:cxn modelId="{65373B60-80CD-46FF-A4C6-B980247B3D9B}" type="presParOf" srcId="{CACA661A-BA09-44DC-BA90-9D10022E5C54}" destId="{718840FA-49AB-4A32-BA46-505E8F530CC7}" srcOrd="1" destOrd="0" presId="urn:microsoft.com/office/officeart/2005/8/layout/lProcess2"/>
    <dgm:cxn modelId="{05CC47CA-DBFB-4601-AA31-F2D58FBF3DDE}" type="presParOf" srcId="{CACA661A-BA09-44DC-BA90-9D10022E5C54}" destId="{D5AA0FFB-C8B5-439F-8D08-0543D7680BFB}" srcOrd="2" destOrd="0" presId="urn:microsoft.com/office/officeart/2005/8/layout/lProcess2"/>
    <dgm:cxn modelId="{19F3BE5E-4109-4D9E-B7D3-790FF94EE705}" type="presParOf" srcId="{D5AA0FFB-C8B5-439F-8D08-0543D7680BFB}" destId="{5C1AD1E4-53AB-4081-BB63-C9B328591809}" srcOrd="0" destOrd="0" presId="urn:microsoft.com/office/officeart/2005/8/layout/lProcess2"/>
    <dgm:cxn modelId="{3B496745-C108-4E53-A4B0-52C7B5B709C8}" type="presParOf" srcId="{D5AA0FFB-C8B5-439F-8D08-0543D7680BFB}" destId="{FE4B81CD-A2C0-417C-B0D1-E3C1DCEEF112}" srcOrd="1" destOrd="0" presId="urn:microsoft.com/office/officeart/2005/8/layout/lProcess2"/>
    <dgm:cxn modelId="{CA9A0866-9AB1-4BFF-8609-4FFACC727E75}" type="presParOf" srcId="{D5AA0FFB-C8B5-439F-8D08-0543D7680BFB}" destId="{A3DB7050-192B-4DCE-B51C-DDBA08671EFD}" srcOrd="2" destOrd="0" presId="urn:microsoft.com/office/officeart/2005/8/layout/lProcess2"/>
    <dgm:cxn modelId="{D36BEE39-C60F-4F85-8B1C-3E3C06D8DD61}" type="presParOf" srcId="{A3DB7050-192B-4DCE-B51C-DDBA08671EFD}" destId="{C4F0FC2E-82B6-443B-8F91-745597BA0518}" srcOrd="0" destOrd="0" presId="urn:microsoft.com/office/officeart/2005/8/layout/lProcess2"/>
    <dgm:cxn modelId="{31D65CEB-B55C-44AD-A43E-2967ED1BD50B}" type="presParOf" srcId="{C4F0FC2E-82B6-443B-8F91-745597BA0518}" destId="{5E1062EF-FB3B-492A-8029-4DF9B08A4DA7}" srcOrd="0" destOrd="0" presId="urn:microsoft.com/office/officeart/2005/8/layout/lProcess2"/>
    <dgm:cxn modelId="{ACFC4198-8D79-4D09-8E1D-37E8C12C1CEE}" type="presParOf" srcId="{C4F0FC2E-82B6-443B-8F91-745597BA0518}" destId="{3778B1D0-A273-41F2-9AF4-90307A8B0723}" srcOrd="1" destOrd="0" presId="urn:microsoft.com/office/officeart/2005/8/layout/lProcess2"/>
    <dgm:cxn modelId="{A5891FE8-7F5B-49D4-89EE-7C5D5430FA77}" type="presParOf" srcId="{C4F0FC2E-82B6-443B-8F91-745597BA0518}" destId="{49FAD632-AA36-4BF5-9818-F7BFEB6F25E8}" srcOrd="2" destOrd="0" presId="urn:microsoft.com/office/officeart/2005/8/layout/lProcess2"/>
    <dgm:cxn modelId="{A24F7ED0-2DED-4D67-A231-39CA2E969E0A}" type="presParOf" srcId="{C4F0FC2E-82B6-443B-8F91-745597BA0518}" destId="{71900842-09C9-44BC-A0E8-D1EB1325C481}" srcOrd="3" destOrd="0" presId="urn:microsoft.com/office/officeart/2005/8/layout/lProcess2"/>
    <dgm:cxn modelId="{915C9292-3966-4FFE-A830-D7C95FB6C798}" type="presParOf" srcId="{C4F0FC2E-82B6-443B-8F91-745597BA0518}" destId="{5E0DA42B-CB2C-40DD-9F27-12FE529533D7}" srcOrd="4" destOrd="0" presId="urn:microsoft.com/office/officeart/2005/8/layout/lProcess2"/>
    <dgm:cxn modelId="{A9CC212A-7961-401A-8E9A-482517041166}" type="presParOf" srcId="{C4F0FC2E-82B6-443B-8F91-745597BA0518}" destId="{54EFF8E5-6177-4220-BD37-A3CDA5513031}" srcOrd="5" destOrd="0" presId="urn:microsoft.com/office/officeart/2005/8/layout/lProcess2"/>
    <dgm:cxn modelId="{8E846A1F-95A8-44B6-84B0-F703F7C2F71F}" type="presParOf" srcId="{C4F0FC2E-82B6-443B-8F91-745597BA0518}" destId="{0F3288F3-2997-4345-A8BD-6ACAE8538AC6}" srcOrd="6" destOrd="0" presId="urn:microsoft.com/office/officeart/2005/8/layout/lProcess2"/>
    <dgm:cxn modelId="{AE2FDEF3-3EE0-4C51-BE61-6DE7D0B8267B}" type="presParOf" srcId="{CACA661A-BA09-44DC-BA90-9D10022E5C54}" destId="{BA4EBBA6-70FB-4C02-89A9-03ADE8CEC389}" srcOrd="3" destOrd="0" presId="urn:microsoft.com/office/officeart/2005/8/layout/lProcess2"/>
    <dgm:cxn modelId="{FE1BF6BE-71D4-4B3E-ACB2-BEC10AEB9D12}" type="presParOf" srcId="{CACA661A-BA09-44DC-BA90-9D10022E5C54}" destId="{58FFF546-E294-4C7C-8F51-E09266F1BF66}" srcOrd="4" destOrd="0" presId="urn:microsoft.com/office/officeart/2005/8/layout/lProcess2"/>
    <dgm:cxn modelId="{AC747174-132E-47CC-911B-82C9CF72316D}" type="presParOf" srcId="{58FFF546-E294-4C7C-8F51-E09266F1BF66}" destId="{C8F22A05-E510-45D7-BCE7-445B87819629}" srcOrd="0" destOrd="0" presId="urn:microsoft.com/office/officeart/2005/8/layout/lProcess2"/>
    <dgm:cxn modelId="{04F5DD81-F60D-4EA8-B036-307F9DCEA8A3}" type="presParOf" srcId="{58FFF546-E294-4C7C-8F51-E09266F1BF66}" destId="{00BC18DE-E39B-4D5F-9734-B0485122C8CE}" srcOrd="1" destOrd="0" presId="urn:microsoft.com/office/officeart/2005/8/layout/lProcess2"/>
    <dgm:cxn modelId="{69142D95-7293-4918-836B-90E585BE8030}" type="presParOf" srcId="{58FFF546-E294-4C7C-8F51-E09266F1BF66}" destId="{F7A8E1DA-2006-4CB4-849B-EB5BAB1732F1}" srcOrd="2" destOrd="0" presId="urn:microsoft.com/office/officeart/2005/8/layout/lProcess2"/>
    <dgm:cxn modelId="{E718F24D-2FC3-4693-A9EA-96FB50D2295B}" type="presParOf" srcId="{F7A8E1DA-2006-4CB4-849B-EB5BAB1732F1}" destId="{9E759283-3554-40E3-A029-B2E3A304A61F}" srcOrd="0" destOrd="0" presId="urn:microsoft.com/office/officeart/2005/8/layout/lProcess2"/>
    <dgm:cxn modelId="{366D2EEA-0A47-43D0-9093-FA804FFCD127}" type="presParOf" srcId="{9E759283-3554-40E3-A029-B2E3A304A61F}" destId="{810C4E91-9464-4B0D-9662-ABDF8BB89F35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C3902B-8D56-4CB1-B02F-034A7C15623F}">
      <dsp:nvSpPr>
        <dsp:cNvPr id="0" name=""/>
        <dsp:cNvSpPr/>
      </dsp:nvSpPr>
      <dsp:spPr>
        <a:xfrm>
          <a:off x="0" y="393900"/>
          <a:ext cx="7231718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517294-95AD-4EE4-B439-2BD190DB46B9}">
      <dsp:nvSpPr>
        <dsp:cNvPr id="0" name=""/>
        <dsp:cNvSpPr/>
      </dsp:nvSpPr>
      <dsp:spPr>
        <a:xfrm>
          <a:off x="315880" y="33155"/>
          <a:ext cx="6885662" cy="730459"/>
        </a:xfrm>
        <a:prstGeom prst="roundRect">
          <a:avLst/>
        </a:prstGeom>
        <a:solidFill>
          <a:srgbClr val="0070C0"/>
        </a:solidFill>
        <a:ln w="25400" cap="flat" cmpd="sng" algn="ctr">
          <a:solidFill>
            <a:schemeClr val="accent1">
              <a:shade val="15000"/>
            </a:schemeClr>
          </a:solidFill>
          <a:prstDash val="solid"/>
        </a:ln>
        <a:effectLst/>
      </dsp:spPr>
      <dsp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191339" tIns="0" rIns="191339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i="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i="0" kern="1200" dirty="0"/>
            <a:t>Legal Mandate: </a:t>
          </a:r>
          <a:r>
            <a:rPr lang="en-US" sz="1600" b="0" i="0" kern="1200" dirty="0"/>
            <a:t>Municipalities must submit a </a:t>
          </a:r>
          <a:r>
            <a:rPr lang="en-US" sz="1600" b="1" i="0" kern="1200" dirty="0"/>
            <a:t>5-Year Forecast</a:t>
          </a:r>
          <a:r>
            <a:rPr lang="en-US" sz="1600" b="0" i="0" kern="1200" dirty="0"/>
            <a:t> within </a:t>
          </a:r>
          <a:r>
            <a:rPr lang="en-US" sz="1600" b="1" i="0" kern="1200" dirty="0"/>
            <a:t>30 days</a:t>
          </a:r>
          <a:r>
            <a:rPr lang="en-US" sz="1600" b="0" i="0" kern="1200" dirty="0"/>
            <a:t> of adopting their annual budget.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i="0" kern="1200" dirty="0"/>
            <a:t>.</a:t>
          </a:r>
          <a:endParaRPr lang="en-US" sz="1400" b="0" kern="1200" dirty="0"/>
        </a:p>
      </dsp:txBody>
      <dsp:txXfrm>
        <a:off x="351538" y="68813"/>
        <a:ext cx="6814346" cy="659143"/>
      </dsp:txXfrm>
    </dsp:sp>
    <dsp:sp modelId="{AD42C19C-721D-4CA5-B065-E08AB9284C0B}">
      <dsp:nvSpPr>
        <dsp:cNvPr id="0" name=""/>
        <dsp:cNvSpPr/>
      </dsp:nvSpPr>
      <dsp:spPr>
        <a:xfrm>
          <a:off x="0" y="1437180"/>
          <a:ext cx="7231718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AE63CD-EF81-4DB8-9051-3893D33BDD02}">
      <dsp:nvSpPr>
        <dsp:cNvPr id="0" name=""/>
        <dsp:cNvSpPr/>
      </dsp:nvSpPr>
      <dsp:spPr>
        <a:xfrm>
          <a:off x="346055" y="1094163"/>
          <a:ext cx="6885662" cy="678960"/>
        </a:xfrm>
        <a:prstGeom prst="round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1339" tIns="0" rIns="191339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Forecast</a:t>
          </a:r>
          <a:r>
            <a:rPr lang="en-US" sz="1400" b="1" kern="1200" dirty="0"/>
            <a:t>: </a:t>
          </a:r>
          <a:r>
            <a:rPr lang="en-US" sz="1600" b="0" kern="1200" dirty="0"/>
            <a:t>Must include all major GAAP funds, assumptions for both revenues and expenditures and a forecast period covering the next five fiscal years.</a:t>
          </a:r>
        </a:p>
      </dsp:txBody>
      <dsp:txXfrm>
        <a:off x="379199" y="1127307"/>
        <a:ext cx="6819374" cy="612672"/>
      </dsp:txXfrm>
    </dsp:sp>
    <dsp:sp modelId="{08D194BE-97BD-40A9-A1BF-412BA48E4B6A}">
      <dsp:nvSpPr>
        <dsp:cNvPr id="0" name=""/>
        <dsp:cNvSpPr/>
      </dsp:nvSpPr>
      <dsp:spPr>
        <a:xfrm>
          <a:off x="0" y="2480460"/>
          <a:ext cx="7231718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BE292D-0CE5-41E7-AE2B-BFA5FA3856B0}">
      <dsp:nvSpPr>
        <dsp:cNvPr id="0" name=""/>
        <dsp:cNvSpPr/>
      </dsp:nvSpPr>
      <dsp:spPr>
        <a:xfrm>
          <a:off x="344283" y="2140980"/>
          <a:ext cx="6885662" cy="678960"/>
        </a:xfrm>
        <a:prstGeom prst="round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1339" tIns="0" rIns="191339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endParaRPr lang="en-US" sz="1600" b="1" i="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600" b="1" i="0" kern="1200" dirty="0"/>
            <a:t>Assumptions</a:t>
          </a:r>
          <a:r>
            <a:rPr lang="en-US" sz="1600" b="0" i="0" kern="1200" dirty="0"/>
            <a:t>: should be based on prior actuals, contractual agreements, and economic forecasts.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endParaRPr lang="en-US" sz="1400" b="0" kern="1200" dirty="0"/>
        </a:p>
      </dsp:txBody>
      <dsp:txXfrm>
        <a:off x="377427" y="2174124"/>
        <a:ext cx="6819374" cy="612672"/>
      </dsp:txXfrm>
    </dsp:sp>
    <dsp:sp modelId="{D1EA9ABB-2844-4103-A982-E276289ED56B}">
      <dsp:nvSpPr>
        <dsp:cNvPr id="0" name=""/>
        <dsp:cNvSpPr/>
      </dsp:nvSpPr>
      <dsp:spPr>
        <a:xfrm>
          <a:off x="0" y="3523740"/>
          <a:ext cx="7231718" cy="52090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EA54A1-3C8F-411D-83C9-BF781B980E00}">
      <dsp:nvSpPr>
        <dsp:cNvPr id="0" name=""/>
        <dsp:cNvSpPr/>
      </dsp:nvSpPr>
      <dsp:spPr>
        <a:xfrm>
          <a:off x="344283" y="3184260"/>
          <a:ext cx="6885662" cy="678960"/>
        </a:xfrm>
        <a:prstGeom prst="round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1339" tIns="0" rIns="191339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i="0" kern="1200" dirty="0"/>
            <a:t>Purpose</a:t>
          </a:r>
          <a:r>
            <a:rPr lang="en-US" sz="1600" b="0" i="0" kern="1200" dirty="0"/>
            <a:t>: To support long-term planning, assess fiscal health, benchmark policy impacts, and ensure transparency to the public and state.</a:t>
          </a:r>
          <a:endParaRPr lang="en-US" sz="1400" b="0" kern="1200" dirty="0"/>
        </a:p>
      </dsp:txBody>
      <dsp:txXfrm>
        <a:off x="377427" y="3217404"/>
        <a:ext cx="6819374" cy="6126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ECF576-36FB-48F6-B7CB-B88A2EBC8EA4}">
      <dsp:nvSpPr>
        <dsp:cNvPr id="0" name=""/>
        <dsp:cNvSpPr/>
      </dsp:nvSpPr>
      <dsp:spPr>
        <a:xfrm>
          <a:off x="1225" y="0"/>
          <a:ext cx="1393440" cy="345472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b="1" kern="1200" dirty="0"/>
            <a:t>1 %</a:t>
          </a:r>
        </a:p>
      </dsp:txBody>
      <dsp:txXfrm>
        <a:off x="1225" y="0"/>
        <a:ext cx="1393440" cy="1036418"/>
      </dsp:txXfrm>
    </dsp:sp>
    <dsp:sp modelId="{BC866B01-C531-4F9C-A4D3-34A402ED5754}">
      <dsp:nvSpPr>
        <dsp:cNvPr id="0" name=""/>
        <dsp:cNvSpPr/>
      </dsp:nvSpPr>
      <dsp:spPr>
        <a:xfrm>
          <a:off x="246114" y="837854"/>
          <a:ext cx="1114752" cy="462207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Hotel Tax  Revenue</a:t>
          </a:r>
        </a:p>
      </dsp:txBody>
      <dsp:txXfrm>
        <a:off x="259652" y="851392"/>
        <a:ext cx="1087676" cy="435131"/>
      </dsp:txXfrm>
    </dsp:sp>
    <dsp:sp modelId="{65ABD8C3-E157-458F-97F5-47A342FA9DED}">
      <dsp:nvSpPr>
        <dsp:cNvPr id="0" name=""/>
        <dsp:cNvSpPr/>
      </dsp:nvSpPr>
      <dsp:spPr>
        <a:xfrm>
          <a:off x="246109" y="1461226"/>
          <a:ext cx="1038224" cy="1543832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Maintenance</a:t>
          </a:r>
        </a:p>
      </dsp:txBody>
      <dsp:txXfrm>
        <a:off x="276518" y="1491635"/>
        <a:ext cx="977406" cy="1483014"/>
      </dsp:txXfrm>
    </dsp:sp>
    <dsp:sp modelId="{2CE53146-FED4-4DCB-9AF8-9A381539B039}">
      <dsp:nvSpPr>
        <dsp:cNvPr id="0" name=""/>
        <dsp:cNvSpPr/>
      </dsp:nvSpPr>
      <dsp:spPr>
        <a:xfrm>
          <a:off x="1494590" y="0"/>
          <a:ext cx="1393440" cy="345472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b="1" kern="1200" dirty="0"/>
            <a:t>3 %</a:t>
          </a:r>
        </a:p>
      </dsp:txBody>
      <dsp:txXfrm>
        <a:off x="1494590" y="0"/>
        <a:ext cx="1393440" cy="1036418"/>
      </dsp:txXfrm>
    </dsp:sp>
    <dsp:sp modelId="{7CE5E34B-E816-4B19-B5FD-72C9B6C9975B}">
      <dsp:nvSpPr>
        <dsp:cNvPr id="0" name=""/>
        <dsp:cNvSpPr/>
      </dsp:nvSpPr>
      <dsp:spPr>
        <a:xfrm>
          <a:off x="1600622" y="884022"/>
          <a:ext cx="1162051" cy="287186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Tax Revenue</a:t>
          </a:r>
        </a:p>
      </dsp:txBody>
      <dsp:txXfrm>
        <a:off x="1609033" y="892433"/>
        <a:ext cx="1145229" cy="270364"/>
      </dsp:txXfrm>
    </dsp:sp>
    <dsp:sp modelId="{2C90A2AD-BB25-4226-AADB-E0F357418DF9}">
      <dsp:nvSpPr>
        <dsp:cNvPr id="0" name=""/>
        <dsp:cNvSpPr/>
      </dsp:nvSpPr>
      <dsp:spPr>
        <a:xfrm>
          <a:off x="1600622" y="1254405"/>
          <a:ext cx="1162051" cy="511458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Salaries and Wages</a:t>
          </a:r>
        </a:p>
      </dsp:txBody>
      <dsp:txXfrm>
        <a:off x="1615602" y="1269385"/>
        <a:ext cx="1132091" cy="481498"/>
      </dsp:txXfrm>
    </dsp:sp>
    <dsp:sp modelId="{38F7BEDF-45CC-40DE-A8AC-0F382034B425}">
      <dsp:nvSpPr>
        <dsp:cNvPr id="0" name=""/>
        <dsp:cNvSpPr/>
      </dsp:nvSpPr>
      <dsp:spPr>
        <a:xfrm>
          <a:off x="1619673" y="1804301"/>
          <a:ext cx="1123949" cy="220272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Employee Benefits</a:t>
          </a:r>
        </a:p>
      </dsp:txBody>
      <dsp:txXfrm>
        <a:off x="1626125" y="1810753"/>
        <a:ext cx="1111045" cy="207368"/>
      </dsp:txXfrm>
    </dsp:sp>
    <dsp:sp modelId="{C8092BAC-46F5-4310-9DCB-3A5DBDDB274C}">
      <dsp:nvSpPr>
        <dsp:cNvPr id="0" name=""/>
        <dsp:cNvSpPr/>
      </dsp:nvSpPr>
      <dsp:spPr>
        <a:xfrm>
          <a:off x="1600628" y="2088752"/>
          <a:ext cx="1162040" cy="320564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Contractual Agreements</a:t>
          </a:r>
        </a:p>
      </dsp:txBody>
      <dsp:txXfrm>
        <a:off x="1610017" y="2098141"/>
        <a:ext cx="1143262" cy="301786"/>
      </dsp:txXfrm>
    </dsp:sp>
    <dsp:sp modelId="{AA11424B-8BCA-4C75-B61C-5487E0E2D09B}">
      <dsp:nvSpPr>
        <dsp:cNvPr id="0" name=""/>
        <dsp:cNvSpPr/>
      </dsp:nvSpPr>
      <dsp:spPr>
        <a:xfrm>
          <a:off x="1619673" y="2469751"/>
          <a:ext cx="1123949" cy="353510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/>
            <a:t>Vehicle Operations</a:t>
          </a:r>
        </a:p>
      </dsp:txBody>
      <dsp:txXfrm>
        <a:off x="1630027" y="2480105"/>
        <a:ext cx="1103241" cy="332802"/>
      </dsp:txXfrm>
    </dsp:sp>
    <dsp:sp modelId="{B7285CED-6F14-440B-9E41-76D5B57B0270}">
      <dsp:nvSpPr>
        <dsp:cNvPr id="0" name=""/>
        <dsp:cNvSpPr/>
      </dsp:nvSpPr>
      <dsp:spPr>
        <a:xfrm>
          <a:off x="1617277" y="2874473"/>
          <a:ext cx="1112489" cy="417927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/>
            <a:t>School Appropriation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kern="1200" dirty="0"/>
            <a:t>(FY2029-FY2030</a:t>
          </a:r>
          <a:r>
            <a:rPr lang="en-US" sz="800" kern="1200" dirty="0"/>
            <a:t>)</a:t>
          </a:r>
        </a:p>
      </dsp:txBody>
      <dsp:txXfrm>
        <a:off x="1629518" y="2886714"/>
        <a:ext cx="1088007" cy="393445"/>
      </dsp:txXfrm>
    </dsp:sp>
    <dsp:sp modelId="{5C1AD1E4-53AB-4081-BB63-C9B328591809}">
      <dsp:nvSpPr>
        <dsp:cNvPr id="0" name=""/>
        <dsp:cNvSpPr/>
      </dsp:nvSpPr>
      <dsp:spPr>
        <a:xfrm>
          <a:off x="2999199" y="0"/>
          <a:ext cx="1393440" cy="345472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b="1" kern="1200" dirty="0"/>
            <a:t>4 %</a:t>
          </a:r>
        </a:p>
      </dsp:txBody>
      <dsp:txXfrm>
        <a:off x="2999199" y="0"/>
        <a:ext cx="1393440" cy="1036418"/>
      </dsp:txXfrm>
    </dsp:sp>
    <dsp:sp modelId="{EA362D04-E374-4D3F-8642-E922C013619B}">
      <dsp:nvSpPr>
        <dsp:cNvPr id="0" name=""/>
        <dsp:cNvSpPr/>
      </dsp:nvSpPr>
      <dsp:spPr>
        <a:xfrm>
          <a:off x="3100226" y="919402"/>
          <a:ext cx="1114752" cy="703934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Dental Insurance</a:t>
          </a:r>
        </a:p>
      </dsp:txBody>
      <dsp:txXfrm>
        <a:off x="3120844" y="940020"/>
        <a:ext cx="1073516" cy="662698"/>
      </dsp:txXfrm>
    </dsp:sp>
    <dsp:sp modelId="{88482D96-CA89-4C6F-9108-D869DB580E21}">
      <dsp:nvSpPr>
        <dsp:cNvPr id="0" name=""/>
        <dsp:cNvSpPr/>
      </dsp:nvSpPr>
      <dsp:spPr>
        <a:xfrm>
          <a:off x="3144214" y="1707750"/>
          <a:ext cx="1114752" cy="703934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Utilities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kern="1200" dirty="0"/>
            <a:t> (FY2026-FY2027)</a:t>
          </a:r>
        </a:p>
      </dsp:txBody>
      <dsp:txXfrm>
        <a:off x="3164832" y="1728368"/>
        <a:ext cx="1073516" cy="662698"/>
      </dsp:txXfrm>
    </dsp:sp>
    <dsp:sp modelId="{5E1062EF-FB3B-492A-8029-4DF9B08A4DA7}">
      <dsp:nvSpPr>
        <dsp:cNvPr id="0" name=""/>
        <dsp:cNvSpPr/>
      </dsp:nvSpPr>
      <dsp:spPr>
        <a:xfrm>
          <a:off x="3128262" y="2501617"/>
          <a:ext cx="1146656" cy="620004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School Appropriation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kern="1200" dirty="0"/>
            <a:t> (FY2026-FY2028)</a:t>
          </a:r>
        </a:p>
      </dsp:txBody>
      <dsp:txXfrm>
        <a:off x="3146421" y="2519776"/>
        <a:ext cx="1110338" cy="583686"/>
      </dsp:txXfrm>
    </dsp:sp>
    <dsp:sp modelId="{4D5FCCA7-B096-45FF-9FBF-02ABB3BD46A6}">
      <dsp:nvSpPr>
        <dsp:cNvPr id="0" name=""/>
        <dsp:cNvSpPr/>
      </dsp:nvSpPr>
      <dsp:spPr>
        <a:xfrm>
          <a:off x="4499865" y="0"/>
          <a:ext cx="1393440" cy="3454729"/>
        </a:xfrm>
        <a:prstGeom prst="roundRect">
          <a:avLst>
            <a:gd name="adj" fmla="val 10000"/>
          </a:avLst>
        </a:prstGeom>
        <a:solidFill>
          <a:srgbClr val="4F81B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Arial"/>
              <a:cs typeface="Arial"/>
            </a:rPr>
            <a:t>5 %</a:t>
          </a:r>
        </a:p>
      </dsp:txBody>
      <dsp:txXfrm>
        <a:off x="4499865" y="0"/>
        <a:ext cx="1393440" cy="1036418"/>
      </dsp:txXfrm>
    </dsp:sp>
    <dsp:sp modelId="{BAF2FEF0-6CFC-45A3-99C0-A35AF64AFD4B}">
      <dsp:nvSpPr>
        <dsp:cNvPr id="0" name=""/>
        <dsp:cNvSpPr/>
      </dsp:nvSpPr>
      <dsp:spPr>
        <a:xfrm>
          <a:off x="4628284" y="885178"/>
          <a:ext cx="1114752" cy="490671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Software Licenses</a:t>
          </a:r>
        </a:p>
      </dsp:txBody>
      <dsp:txXfrm>
        <a:off x="4642655" y="899549"/>
        <a:ext cx="1086010" cy="461929"/>
      </dsp:txXfrm>
    </dsp:sp>
    <dsp:sp modelId="{A8F08995-2B5E-476A-B92E-91BD3942B6BF}">
      <dsp:nvSpPr>
        <dsp:cNvPr id="0" name=""/>
        <dsp:cNvSpPr/>
      </dsp:nvSpPr>
      <dsp:spPr>
        <a:xfrm>
          <a:off x="4664146" y="1473029"/>
          <a:ext cx="1114752" cy="490671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Insurance</a:t>
          </a:r>
        </a:p>
      </dsp:txBody>
      <dsp:txXfrm>
        <a:off x="4678517" y="1487400"/>
        <a:ext cx="1086010" cy="461929"/>
      </dsp:txXfrm>
    </dsp:sp>
    <dsp:sp modelId="{C2C53056-CBA8-4413-B020-398E37668D48}">
      <dsp:nvSpPr>
        <dsp:cNvPr id="0" name=""/>
        <dsp:cNvSpPr/>
      </dsp:nvSpPr>
      <dsp:spPr>
        <a:xfrm>
          <a:off x="4634416" y="2169057"/>
          <a:ext cx="1114752" cy="490671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Utilities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 </a:t>
          </a:r>
          <a:r>
            <a:rPr lang="en-US" sz="800" b="1" kern="1200" dirty="0"/>
            <a:t>(FY2028-FY2030)</a:t>
          </a:r>
        </a:p>
      </dsp:txBody>
      <dsp:txXfrm>
        <a:off x="4648787" y="2183428"/>
        <a:ext cx="1086010" cy="461929"/>
      </dsp:txXfrm>
    </dsp:sp>
    <dsp:sp modelId="{583D5785-5D4F-4321-83A5-2C9C2A8CF26D}">
      <dsp:nvSpPr>
        <dsp:cNvPr id="0" name=""/>
        <dsp:cNvSpPr/>
      </dsp:nvSpPr>
      <dsp:spPr>
        <a:xfrm>
          <a:off x="4635943" y="2749340"/>
          <a:ext cx="1114752" cy="546455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Medical Insurance </a:t>
          </a:r>
          <a:r>
            <a:rPr lang="en-US" sz="800" b="1" kern="1200" dirty="0"/>
            <a:t>(FY2028)</a:t>
          </a:r>
        </a:p>
      </dsp:txBody>
      <dsp:txXfrm>
        <a:off x="4651948" y="2765345"/>
        <a:ext cx="1082742" cy="514445"/>
      </dsp:txXfrm>
    </dsp:sp>
    <dsp:sp modelId="{2E1616B0-7DE5-4A3F-8F67-F378AE89FD49}">
      <dsp:nvSpPr>
        <dsp:cNvPr id="0" name=""/>
        <dsp:cNvSpPr/>
      </dsp:nvSpPr>
      <dsp:spPr>
        <a:xfrm>
          <a:off x="5994246" y="0"/>
          <a:ext cx="1248815" cy="3454729"/>
        </a:xfrm>
        <a:prstGeom prst="roundRect">
          <a:avLst>
            <a:gd name="adj" fmla="val 10000"/>
          </a:avLst>
        </a:prstGeom>
        <a:solidFill>
          <a:srgbClr val="4F81B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Arial"/>
              <a:cs typeface="Arial"/>
            </a:rPr>
            <a:t>7 %</a:t>
          </a:r>
        </a:p>
      </dsp:txBody>
      <dsp:txXfrm>
        <a:off x="5994246" y="0"/>
        <a:ext cx="1248815" cy="1036418"/>
      </dsp:txXfrm>
    </dsp:sp>
    <dsp:sp modelId="{F9EE6CB6-BB78-4FBC-BF1E-437F730EB43C}">
      <dsp:nvSpPr>
        <dsp:cNvPr id="0" name=""/>
        <dsp:cNvSpPr/>
      </dsp:nvSpPr>
      <dsp:spPr>
        <a:xfrm>
          <a:off x="6023861" y="1008338"/>
          <a:ext cx="1082747" cy="2243976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bg1"/>
              </a:solidFill>
              <a:latin typeface="Calibri"/>
              <a:ea typeface="Arial"/>
              <a:cs typeface="Arial"/>
            </a:rPr>
            <a:t>Medical Insurance  </a:t>
          </a:r>
        </a:p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kern="1200" dirty="0">
              <a:solidFill>
                <a:schemeClr val="bg1"/>
              </a:solidFill>
              <a:latin typeface="Calibri"/>
              <a:ea typeface="Arial"/>
              <a:cs typeface="Arial"/>
            </a:rPr>
            <a:t>(FY2027, FY2029, &amp; FY2030)</a:t>
          </a:r>
          <a:endParaRPr lang="en-US" sz="1000" b="0" kern="1200" dirty="0">
            <a:solidFill>
              <a:schemeClr val="bg1"/>
            </a:solidFill>
            <a:latin typeface="Calibri"/>
            <a:ea typeface="Arial"/>
            <a:cs typeface="Arial"/>
          </a:endParaRPr>
        </a:p>
      </dsp:txBody>
      <dsp:txXfrm>
        <a:off x="6055574" y="1040051"/>
        <a:ext cx="1019321" cy="21805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E53146-FED4-4DCB-9AF8-9A381539B039}">
      <dsp:nvSpPr>
        <dsp:cNvPr id="0" name=""/>
        <dsp:cNvSpPr/>
      </dsp:nvSpPr>
      <dsp:spPr>
        <a:xfrm>
          <a:off x="0" y="0"/>
          <a:ext cx="2176611" cy="369737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b="1" kern="1200" dirty="0"/>
            <a:t>3 %</a:t>
          </a:r>
        </a:p>
      </dsp:txBody>
      <dsp:txXfrm>
        <a:off x="0" y="0"/>
        <a:ext cx="2176611" cy="1109211"/>
      </dsp:txXfrm>
    </dsp:sp>
    <dsp:sp modelId="{B7285CED-6F14-440B-9E41-76D5B57B0270}">
      <dsp:nvSpPr>
        <dsp:cNvPr id="0" name=""/>
        <dsp:cNvSpPr/>
      </dsp:nvSpPr>
      <dsp:spPr>
        <a:xfrm>
          <a:off x="226090" y="880812"/>
          <a:ext cx="1741289" cy="628800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Appropriation from Town – Revenue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kern="1200" dirty="0"/>
            <a:t>(</a:t>
          </a:r>
          <a:r>
            <a:rPr lang="en-US" sz="900" b="0" kern="1200" dirty="0"/>
            <a:t>FY2029-FY2030</a:t>
          </a:r>
          <a:r>
            <a:rPr lang="en-US" sz="1100" b="0" kern="1200" dirty="0"/>
            <a:t>)</a:t>
          </a:r>
        </a:p>
      </dsp:txBody>
      <dsp:txXfrm>
        <a:off x="244507" y="899229"/>
        <a:ext cx="1704455" cy="591966"/>
      </dsp:txXfrm>
    </dsp:sp>
    <dsp:sp modelId="{3227DFD6-FB46-49D4-A2B0-1004C47E1248}">
      <dsp:nvSpPr>
        <dsp:cNvPr id="0" name=""/>
        <dsp:cNvSpPr/>
      </dsp:nvSpPr>
      <dsp:spPr>
        <a:xfrm>
          <a:off x="226090" y="1538472"/>
          <a:ext cx="1741289" cy="262428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Medicaid – Revenue</a:t>
          </a:r>
        </a:p>
      </dsp:txBody>
      <dsp:txXfrm>
        <a:off x="233776" y="1546158"/>
        <a:ext cx="1725917" cy="247056"/>
      </dsp:txXfrm>
    </dsp:sp>
    <dsp:sp modelId="{DD878626-A760-4F15-AE0B-CCB149DDD79D}">
      <dsp:nvSpPr>
        <dsp:cNvPr id="0" name=""/>
        <dsp:cNvSpPr/>
      </dsp:nvSpPr>
      <dsp:spPr>
        <a:xfrm>
          <a:off x="226081" y="1826622"/>
          <a:ext cx="1753704" cy="418930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Federal Food Service Reimbursement – Revenue</a:t>
          </a:r>
        </a:p>
      </dsp:txBody>
      <dsp:txXfrm>
        <a:off x="238351" y="1838892"/>
        <a:ext cx="1729164" cy="394390"/>
      </dsp:txXfrm>
    </dsp:sp>
    <dsp:sp modelId="{FF57A7F3-200C-432B-B21E-0AE63D1318DA}">
      <dsp:nvSpPr>
        <dsp:cNvPr id="0" name=""/>
        <dsp:cNvSpPr/>
      </dsp:nvSpPr>
      <dsp:spPr>
        <a:xfrm>
          <a:off x="226090" y="2234323"/>
          <a:ext cx="1741289" cy="302331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Tuition – Revenue</a:t>
          </a:r>
        </a:p>
      </dsp:txBody>
      <dsp:txXfrm>
        <a:off x="234945" y="2243178"/>
        <a:ext cx="1723579" cy="284621"/>
      </dsp:txXfrm>
    </dsp:sp>
    <dsp:sp modelId="{5CCC8CA4-A5DC-40A9-A1C0-5A34F7F882EE}">
      <dsp:nvSpPr>
        <dsp:cNvPr id="0" name=""/>
        <dsp:cNvSpPr/>
      </dsp:nvSpPr>
      <dsp:spPr>
        <a:xfrm>
          <a:off x="226090" y="2606459"/>
          <a:ext cx="1741289" cy="222468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Salaries and Wages</a:t>
          </a:r>
        </a:p>
      </dsp:txBody>
      <dsp:txXfrm>
        <a:off x="232606" y="2612975"/>
        <a:ext cx="1728257" cy="209436"/>
      </dsp:txXfrm>
    </dsp:sp>
    <dsp:sp modelId="{D4252A6B-AA41-4030-8A76-F04D43C533D9}">
      <dsp:nvSpPr>
        <dsp:cNvPr id="0" name=""/>
        <dsp:cNvSpPr/>
      </dsp:nvSpPr>
      <dsp:spPr>
        <a:xfrm>
          <a:off x="226090" y="2876741"/>
          <a:ext cx="1741289" cy="176976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Employee Benefits</a:t>
          </a:r>
        </a:p>
      </dsp:txBody>
      <dsp:txXfrm>
        <a:off x="231273" y="2881924"/>
        <a:ext cx="1730923" cy="166610"/>
      </dsp:txXfrm>
    </dsp:sp>
    <dsp:sp modelId="{08A6C443-795D-4CEE-96CD-EA20B59443A4}">
      <dsp:nvSpPr>
        <dsp:cNvPr id="0" name=""/>
        <dsp:cNvSpPr/>
      </dsp:nvSpPr>
      <dsp:spPr>
        <a:xfrm>
          <a:off x="226090" y="3130415"/>
          <a:ext cx="1741289" cy="167680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Operations</a:t>
          </a:r>
        </a:p>
      </dsp:txBody>
      <dsp:txXfrm>
        <a:off x="231001" y="3135326"/>
        <a:ext cx="1731467" cy="157858"/>
      </dsp:txXfrm>
    </dsp:sp>
    <dsp:sp modelId="{0E1BEA2D-EF11-4996-B37E-48052D946C53}">
      <dsp:nvSpPr>
        <dsp:cNvPr id="0" name=""/>
        <dsp:cNvSpPr/>
      </dsp:nvSpPr>
      <dsp:spPr>
        <a:xfrm>
          <a:off x="226090" y="3359267"/>
          <a:ext cx="1741289" cy="165469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Insurance</a:t>
          </a:r>
        </a:p>
      </dsp:txBody>
      <dsp:txXfrm>
        <a:off x="230936" y="3364113"/>
        <a:ext cx="1731597" cy="155777"/>
      </dsp:txXfrm>
    </dsp:sp>
    <dsp:sp modelId="{5C1AD1E4-53AB-4081-BB63-C9B328591809}">
      <dsp:nvSpPr>
        <dsp:cNvPr id="0" name=""/>
        <dsp:cNvSpPr/>
      </dsp:nvSpPr>
      <dsp:spPr>
        <a:xfrm>
          <a:off x="2345156" y="0"/>
          <a:ext cx="2176611" cy="369737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b="1" kern="1200" dirty="0"/>
            <a:t>4 %</a:t>
          </a:r>
        </a:p>
      </dsp:txBody>
      <dsp:txXfrm>
        <a:off x="2345156" y="0"/>
        <a:ext cx="2176611" cy="1109211"/>
      </dsp:txXfrm>
    </dsp:sp>
    <dsp:sp modelId="{5E1062EF-FB3B-492A-8029-4DF9B08A4DA7}">
      <dsp:nvSpPr>
        <dsp:cNvPr id="0" name=""/>
        <dsp:cNvSpPr/>
      </dsp:nvSpPr>
      <dsp:spPr>
        <a:xfrm>
          <a:off x="2562334" y="939981"/>
          <a:ext cx="1770072" cy="686310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Appropriation from Town – Revenue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kern="1200" dirty="0"/>
            <a:t> (FY2026-FY2028)</a:t>
          </a:r>
        </a:p>
      </dsp:txBody>
      <dsp:txXfrm>
        <a:off x="2582435" y="960082"/>
        <a:ext cx="1729870" cy="646108"/>
      </dsp:txXfrm>
    </dsp:sp>
    <dsp:sp modelId="{49FAD632-AA36-4BF5-9818-F7BFEB6F25E8}">
      <dsp:nvSpPr>
        <dsp:cNvPr id="0" name=""/>
        <dsp:cNvSpPr/>
      </dsp:nvSpPr>
      <dsp:spPr>
        <a:xfrm>
          <a:off x="2562334" y="1721845"/>
          <a:ext cx="1770072" cy="495209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Dental Insurance</a:t>
          </a:r>
        </a:p>
      </dsp:txBody>
      <dsp:txXfrm>
        <a:off x="2576838" y="1736349"/>
        <a:ext cx="1741064" cy="466201"/>
      </dsp:txXfrm>
    </dsp:sp>
    <dsp:sp modelId="{5E0DA42B-CB2C-40DD-9F27-12FE529533D7}">
      <dsp:nvSpPr>
        <dsp:cNvPr id="0" name=""/>
        <dsp:cNvSpPr/>
      </dsp:nvSpPr>
      <dsp:spPr>
        <a:xfrm>
          <a:off x="2562325" y="2269649"/>
          <a:ext cx="1741289" cy="495209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Life Insurance</a:t>
          </a:r>
          <a:endParaRPr lang="en-US" sz="1400" b="1" kern="1200" dirty="0"/>
        </a:p>
      </dsp:txBody>
      <dsp:txXfrm>
        <a:off x="2576829" y="2284153"/>
        <a:ext cx="1712281" cy="466201"/>
      </dsp:txXfrm>
    </dsp:sp>
    <dsp:sp modelId="{0F3288F3-2997-4345-A8BD-6ACAE8538AC6}">
      <dsp:nvSpPr>
        <dsp:cNvPr id="0" name=""/>
        <dsp:cNvSpPr/>
      </dsp:nvSpPr>
      <dsp:spPr>
        <a:xfrm>
          <a:off x="2562325" y="2824876"/>
          <a:ext cx="1741289" cy="495209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Utilities</a:t>
          </a:r>
        </a:p>
      </dsp:txBody>
      <dsp:txXfrm>
        <a:off x="2576829" y="2839380"/>
        <a:ext cx="1712281" cy="466201"/>
      </dsp:txXfrm>
    </dsp:sp>
    <dsp:sp modelId="{C8F22A05-E510-45D7-BCE7-445B87819629}">
      <dsp:nvSpPr>
        <dsp:cNvPr id="0" name=""/>
        <dsp:cNvSpPr/>
      </dsp:nvSpPr>
      <dsp:spPr>
        <a:xfrm>
          <a:off x="4680552" y="0"/>
          <a:ext cx="2176611" cy="3697372"/>
        </a:xfrm>
        <a:prstGeom prst="roundRect">
          <a:avLst>
            <a:gd name="adj" fmla="val 10000"/>
          </a:avLst>
        </a:prstGeom>
        <a:solidFill>
          <a:srgbClr val="4F81BD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b="1" kern="1200" dirty="0"/>
            <a:t>7 %</a:t>
          </a:r>
          <a:endParaRPr lang="en-US" sz="48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/>
            <a:ea typeface="Arial"/>
            <a:cs typeface="Arial"/>
          </a:endParaRPr>
        </a:p>
      </dsp:txBody>
      <dsp:txXfrm>
        <a:off x="4680552" y="0"/>
        <a:ext cx="2176611" cy="1109211"/>
      </dsp:txXfrm>
    </dsp:sp>
    <dsp:sp modelId="{810C4E91-9464-4B0D-9662-ABDF8BB89F35}">
      <dsp:nvSpPr>
        <dsp:cNvPr id="0" name=""/>
        <dsp:cNvSpPr/>
      </dsp:nvSpPr>
      <dsp:spPr>
        <a:xfrm>
          <a:off x="4926840" y="952012"/>
          <a:ext cx="1741289" cy="2403291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bg1"/>
              </a:solidFill>
              <a:latin typeface="Calibri"/>
              <a:ea typeface="Arial"/>
              <a:cs typeface="Arial"/>
            </a:rPr>
            <a:t>Medical Insurance</a:t>
          </a:r>
        </a:p>
      </dsp:txBody>
      <dsp:txXfrm>
        <a:off x="4977841" y="1003013"/>
        <a:ext cx="1639287" cy="23012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08F20DD-3B3B-4B55-BB13-401EF15B1E87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8494D6D-65C9-4A00-8E02-2EF0A1614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608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/>
          </p:nvPr>
        </p:nvSpPr>
        <p:spPr/>
        <p:txBody>
          <a:bodyPr/>
          <a:lstStyle/>
          <a:p>
            <a:fld id="{8A33F8ED-4C43-49CE-9A52-9F13AFAF893F}" type="datetime1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"/>
          </p:nvPr>
        </p:nvSpPr>
        <p:spPr/>
        <p:txBody>
          <a:bodyPr/>
          <a:lstStyle/>
          <a:p>
            <a:r>
              <a:rPr lang="en-US"/>
              <a:t>Town of Middletown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BED78-2CEB-459A-B88F-F993FFC46185}" type="datetime1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Town of Middletown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ransition/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ogo">
            <a:extLst>
              <a:ext uri="{FF2B5EF4-FFF2-40B4-BE49-F238E27FC236}">
                <a16:creationId xmlns:a16="http://schemas.microsoft.com/office/drawing/2014/main" id="{7CE6CA01-38BD-D2E4-5108-AFD4016DF3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304800"/>
            <a:ext cx="3088408" cy="978408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D7DD769-5CB1-E838-2248-0023F99A70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8846896"/>
              </p:ext>
            </p:extLst>
          </p:nvPr>
        </p:nvGraphicFramePr>
        <p:xfrm>
          <a:off x="0" y="6400800"/>
          <a:ext cx="3171825" cy="457200"/>
        </p:xfrm>
        <a:graphic>
          <a:graphicData uri="http://schemas.openxmlformats.org/drawingml/2006/table">
            <a:tbl>
              <a:tblPr/>
              <a:tblGrid>
                <a:gridCol w="3171825">
                  <a:extLst>
                    <a:ext uri="{9D8B030D-6E8A-4147-A177-3AD203B41FA5}">
                      <a16:colId xmlns:a16="http://schemas.microsoft.com/office/drawing/2014/main" val="343961070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7051877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6A52FAFF-509E-77F8-A3A0-381876DEB34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" y="6391835"/>
            <a:ext cx="3171825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7075754-0122-1099-971A-6F22A2B8020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083857" y="6391835"/>
            <a:ext cx="2968162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>
                  <a:solidFill>
                    <a:schemeClr val="bg1"/>
                  </a:solidFill>
                </a:ln>
              </a:rPr>
              <a:t>Town of Middletown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E31C770-D380-B8CC-1FB1-3217F445AB7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72179" y="6382869"/>
            <a:ext cx="3163698" cy="46616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November 3</a:t>
            </a:r>
            <a:r>
              <a:rPr lang="en-US" baseline="30000" dirty="0"/>
              <a:t>rd</a:t>
            </a:r>
            <a:r>
              <a:rPr lang="en-US" dirty="0"/>
              <a:t>, 2025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33A8FB0-41B3-383E-5B3E-0E015BB628E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3075" y="6266329"/>
            <a:ext cx="3095059" cy="14343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0BA9082-E7FE-E178-1A08-710D7A8947A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091984" y="6266329"/>
            <a:ext cx="3039878" cy="14343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B25486E-C712-A173-F94B-6902EA9EF8B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095999" y="6266330"/>
            <a:ext cx="3039878" cy="143434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0D36F2D-B379-C4F8-9DA8-6D54E8F51906}"/>
              </a:ext>
            </a:extLst>
          </p:cNvPr>
          <p:cNvSpPr txBox="1"/>
          <p:nvPr/>
        </p:nvSpPr>
        <p:spPr>
          <a:xfrm>
            <a:off x="2207559" y="1905000"/>
            <a:ext cx="472888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/>
              <a:t>Town of Middletown</a:t>
            </a:r>
          </a:p>
          <a:p>
            <a:pPr algn="ctr"/>
            <a:r>
              <a:rPr lang="en-US" sz="4000" b="1" dirty="0"/>
              <a:t>Five Year Forecast</a:t>
            </a:r>
          </a:p>
          <a:p>
            <a:pPr algn="ctr"/>
            <a:r>
              <a:rPr lang="en-US" sz="4000" b="1" dirty="0"/>
              <a:t>2026-2030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82F929-A17D-7AB5-8A9D-2F939B6423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ogo">
            <a:extLst>
              <a:ext uri="{FF2B5EF4-FFF2-40B4-BE49-F238E27FC236}">
                <a16:creationId xmlns:a16="http://schemas.microsoft.com/office/drawing/2014/main" id="{000E7B66-07DA-94AE-AED8-48A7F6C7EB9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304800"/>
            <a:ext cx="3088408" cy="978408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ED820F5-52A9-B700-BC71-4BE4AE599512}"/>
              </a:ext>
            </a:extLst>
          </p:cNvPr>
          <p:cNvGraphicFramePr>
            <a:graphicFrameLocks noGrp="1"/>
          </p:cNvGraphicFramePr>
          <p:nvPr/>
        </p:nvGraphicFramePr>
        <p:xfrm>
          <a:off x="0" y="6400800"/>
          <a:ext cx="3171825" cy="457200"/>
        </p:xfrm>
        <a:graphic>
          <a:graphicData uri="http://schemas.openxmlformats.org/drawingml/2006/table">
            <a:tbl>
              <a:tblPr/>
              <a:tblGrid>
                <a:gridCol w="3171825">
                  <a:extLst>
                    <a:ext uri="{9D8B030D-6E8A-4147-A177-3AD203B41FA5}">
                      <a16:colId xmlns:a16="http://schemas.microsoft.com/office/drawing/2014/main" val="343961070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7051877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761D507E-1E16-5F21-5492-02E70CC96B6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" y="6391835"/>
            <a:ext cx="3171825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CDB4811-5290-69A2-DD45-1BFF0EB499F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083857" y="6391835"/>
            <a:ext cx="2968162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Town of Middletown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A7C5E7D-1796-B1EB-A617-178A4E609AC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72179" y="6382869"/>
            <a:ext cx="3163698" cy="46616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/>
              <a:t>1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B56CABA-AD74-DAB2-2DEA-7A38EF6CC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3075" y="6266329"/>
            <a:ext cx="3095059" cy="14343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11CFA82-741D-6557-3882-C25602C97FD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091984" y="6266329"/>
            <a:ext cx="3039878" cy="14343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1F70A00-3B9E-72FA-2659-6ACE746D5D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095999" y="6266330"/>
            <a:ext cx="3039878" cy="143434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0934EC5-BC49-315F-5730-658B82EA0612}"/>
              </a:ext>
            </a:extLst>
          </p:cNvPr>
          <p:cNvSpPr txBox="1"/>
          <p:nvPr/>
        </p:nvSpPr>
        <p:spPr>
          <a:xfrm>
            <a:off x="645456" y="609338"/>
            <a:ext cx="50695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Rhode Island General Laws § 44-35-10 </a:t>
            </a:r>
          </a:p>
          <a:p>
            <a:r>
              <a:rPr lang="en-US" sz="2400" b="1" dirty="0"/>
              <a:t> </a:t>
            </a:r>
            <a:r>
              <a:rPr lang="en-US" b="1" dirty="0"/>
              <a:t>Forecast Requirements</a:t>
            </a:r>
          </a:p>
          <a:p>
            <a:br>
              <a:rPr lang="en-US" dirty="0"/>
            </a:br>
            <a:endParaRPr lang="en-US" b="1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594194B2-4A8F-6918-DABC-51B9E1E08E6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28752187"/>
              </p:ext>
            </p:extLst>
          </p:nvPr>
        </p:nvGraphicFramePr>
        <p:xfrm>
          <a:off x="952079" y="1750985"/>
          <a:ext cx="7231718" cy="40475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8407555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0C9CB9-090B-E03C-F47E-DEE372D05F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ogo">
            <a:extLst>
              <a:ext uri="{FF2B5EF4-FFF2-40B4-BE49-F238E27FC236}">
                <a16:creationId xmlns:a16="http://schemas.microsoft.com/office/drawing/2014/main" id="{5B9F0441-3C78-38B8-65CE-374FB0187C2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304800"/>
            <a:ext cx="3088408" cy="978408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3544E88-91C2-03C1-DCF7-E146A468B518}"/>
              </a:ext>
            </a:extLst>
          </p:cNvPr>
          <p:cNvGraphicFramePr>
            <a:graphicFrameLocks noGrp="1"/>
          </p:cNvGraphicFramePr>
          <p:nvPr/>
        </p:nvGraphicFramePr>
        <p:xfrm>
          <a:off x="0" y="6400800"/>
          <a:ext cx="3171825" cy="457200"/>
        </p:xfrm>
        <a:graphic>
          <a:graphicData uri="http://schemas.openxmlformats.org/drawingml/2006/table">
            <a:tbl>
              <a:tblPr/>
              <a:tblGrid>
                <a:gridCol w="3171825">
                  <a:extLst>
                    <a:ext uri="{9D8B030D-6E8A-4147-A177-3AD203B41FA5}">
                      <a16:colId xmlns:a16="http://schemas.microsoft.com/office/drawing/2014/main" val="343961070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7051877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8A3B91F2-61FE-AA3D-0480-39706D4AC4F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" y="6391835"/>
            <a:ext cx="3171825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26BCC01-6D72-A8DE-B18A-FEE6325508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083857" y="6391835"/>
            <a:ext cx="2968162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Town of Middletown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123C41F-7A1B-3997-400A-80D9EC20082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72179" y="6382869"/>
            <a:ext cx="3163698" cy="46616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/>
              <a:t>2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1224786-E6C3-3284-D059-C6D7E6611F0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3075" y="6266329"/>
            <a:ext cx="3095059" cy="14343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0255ECA-0CA5-D723-A370-C9C2D7CA216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091984" y="6266329"/>
            <a:ext cx="3039878" cy="14343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6277F0C-0ECE-DB4E-DA9C-31397F7DEC8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095999" y="6266330"/>
            <a:ext cx="3039878" cy="143434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7F5A3B6C-FCC1-D333-2CD6-7DC647136C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26096210"/>
              </p:ext>
            </p:extLst>
          </p:nvPr>
        </p:nvGraphicFramePr>
        <p:xfrm>
          <a:off x="910338" y="1949849"/>
          <a:ext cx="7243062" cy="3454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05C2653-FFB3-F7CC-BE3F-D919E45AE334}"/>
              </a:ext>
            </a:extLst>
          </p:cNvPr>
          <p:cNvSpPr txBox="1"/>
          <p:nvPr/>
        </p:nvSpPr>
        <p:spPr>
          <a:xfrm>
            <a:off x="824123" y="746223"/>
            <a:ext cx="453572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Assumptions</a:t>
            </a:r>
            <a:r>
              <a:rPr lang="en-US" sz="3200" b="1" dirty="0"/>
              <a:t> - </a:t>
            </a:r>
            <a:r>
              <a:rPr lang="en-US" sz="3600" b="1" dirty="0"/>
              <a:t>Town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6559E3-1878-B07D-F12D-101595FD3F31}"/>
              </a:ext>
            </a:extLst>
          </p:cNvPr>
          <p:cNvSpPr txBox="1"/>
          <p:nvPr/>
        </p:nvSpPr>
        <p:spPr>
          <a:xfrm>
            <a:off x="2971800" y="5553484"/>
            <a:ext cx="5181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/>
              <a:t>	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D43699EE-0CEB-8716-EAAE-899ED8B6145C}"/>
              </a:ext>
            </a:extLst>
          </p:cNvPr>
          <p:cNvSpPr/>
          <p:nvPr/>
        </p:nvSpPr>
        <p:spPr>
          <a:xfrm>
            <a:off x="6781800" y="1694330"/>
            <a:ext cx="152400" cy="138980"/>
          </a:xfrm>
          <a:prstGeom prst="roundRect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798F9B9-0CF8-E963-80B9-73CA05568D2A}"/>
              </a:ext>
            </a:extLst>
          </p:cNvPr>
          <p:cNvSpPr txBox="1"/>
          <p:nvPr/>
        </p:nvSpPr>
        <p:spPr>
          <a:xfrm>
            <a:off x="6934200" y="1634511"/>
            <a:ext cx="13716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/>
              <a:t>Expenditure Increases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72B5F2E-E0DF-9CD5-D66F-4359AEFC2508}"/>
              </a:ext>
            </a:extLst>
          </p:cNvPr>
          <p:cNvSpPr txBox="1"/>
          <p:nvPr/>
        </p:nvSpPr>
        <p:spPr>
          <a:xfrm>
            <a:off x="6549138" y="1444455"/>
            <a:ext cx="2009780" cy="24622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000" b="1" dirty="0"/>
              <a:t>Revenue Increases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9292BE92-4220-D5BC-605A-14C1FF64857E}"/>
              </a:ext>
            </a:extLst>
          </p:cNvPr>
          <p:cNvSpPr/>
          <p:nvPr/>
        </p:nvSpPr>
        <p:spPr>
          <a:xfrm>
            <a:off x="6781800" y="1488223"/>
            <a:ext cx="152400" cy="138980"/>
          </a:xfrm>
          <a:prstGeom prst="round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94B73DF-04E5-613A-FAAB-8EFA73D842A0}"/>
              </a:ext>
            </a:extLst>
          </p:cNvPr>
          <p:cNvSpPr txBox="1"/>
          <p:nvPr/>
        </p:nvSpPr>
        <p:spPr>
          <a:xfrm>
            <a:off x="457200" y="5501153"/>
            <a:ext cx="83820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/>
              <a:t>CIP Assumptions </a:t>
            </a:r>
            <a:r>
              <a:rPr lang="en-US" sz="1000" dirty="0"/>
              <a:t>follow schedules outlined in the </a:t>
            </a:r>
            <a:r>
              <a:rPr lang="en-US" sz="1000" b="1" dirty="0"/>
              <a:t>Capital Improvement Plan.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/>
              <a:t>Revenue increases by approximately 8% (~$11M) in FY2028</a:t>
            </a:r>
            <a:r>
              <a:rPr lang="en-US" sz="1000" dirty="0"/>
              <a:t> due to </a:t>
            </a:r>
            <a:r>
              <a:rPr lang="en-US" sz="1000" b="1" dirty="0"/>
              <a:t>RIDE reimbursement</a:t>
            </a:r>
            <a:r>
              <a:rPr lang="en-US" sz="1000" dirty="0"/>
              <a:t>, then declines to around </a:t>
            </a:r>
            <a:r>
              <a:rPr lang="en-US" sz="1000" b="1" dirty="0"/>
              <a:t>$6M annually</a:t>
            </a:r>
            <a:r>
              <a:rPr lang="en-US" sz="1000" dirty="0"/>
              <a:t> in FY2029–FY2030.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/>
              <a:t>All assumptions </a:t>
            </a:r>
            <a:r>
              <a:rPr lang="en-US" sz="1000" dirty="0"/>
              <a:t>are subject to change based on inflation and Federal/State aid</a:t>
            </a:r>
          </a:p>
        </p:txBody>
      </p:sp>
    </p:spTree>
    <p:extLst>
      <p:ext uri="{BB962C8B-B14F-4D97-AF65-F5344CB8AC3E}">
        <p14:creationId xmlns:p14="http://schemas.microsoft.com/office/powerpoint/2010/main" val="1378543063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D023CF-C313-4B63-378C-D8B0AFC481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ogo">
            <a:extLst>
              <a:ext uri="{FF2B5EF4-FFF2-40B4-BE49-F238E27FC236}">
                <a16:creationId xmlns:a16="http://schemas.microsoft.com/office/drawing/2014/main" id="{1742B1F6-636A-AC95-1186-39CC05896D1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304800"/>
            <a:ext cx="3088408" cy="978408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1AA7498-9CAD-2E9C-30EB-1B3C9D7C8A63}"/>
              </a:ext>
            </a:extLst>
          </p:cNvPr>
          <p:cNvGraphicFramePr>
            <a:graphicFrameLocks noGrp="1"/>
          </p:cNvGraphicFramePr>
          <p:nvPr/>
        </p:nvGraphicFramePr>
        <p:xfrm>
          <a:off x="0" y="6400800"/>
          <a:ext cx="3171825" cy="457200"/>
        </p:xfrm>
        <a:graphic>
          <a:graphicData uri="http://schemas.openxmlformats.org/drawingml/2006/table">
            <a:tbl>
              <a:tblPr/>
              <a:tblGrid>
                <a:gridCol w="3171825">
                  <a:extLst>
                    <a:ext uri="{9D8B030D-6E8A-4147-A177-3AD203B41FA5}">
                      <a16:colId xmlns:a16="http://schemas.microsoft.com/office/drawing/2014/main" val="343961070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7051877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05A58D3C-99D1-BE5A-2F21-BAC59AAE1FF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" y="6391835"/>
            <a:ext cx="3171825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648C426-D58F-681C-3E02-353600EDDFA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083857" y="6391835"/>
            <a:ext cx="2968162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Town of Middletown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D00EBF-5938-7958-371F-E88028209C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72179" y="6382869"/>
            <a:ext cx="3163698" cy="46616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/>
              <a:t>3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8FC2DB5-3BD0-DC08-7D16-9067807A0B9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3075" y="6266329"/>
            <a:ext cx="3095059" cy="14343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AE2556C-4E7E-CBC4-2500-A154AED898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091984" y="6266329"/>
            <a:ext cx="3039878" cy="14343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DF21841-75D5-FFC5-3BA3-DE13DFA659B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095999" y="6266330"/>
            <a:ext cx="3039878" cy="143434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E66DF18C-6B3E-466E-57C3-FD01230B95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61592597"/>
              </p:ext>
            </p:extLst>
          </p:nvPr>
        </p:nvGraphicFramePr>
        <p:xfrm>
          <a:off x="1143000" y="1570369"/>
          <a:ext cx="7348258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843D689B-B662-693F-0849-6BFDA35EE2F2}"/>
              </a:ext>
            </a:extLst>
          </p:cNvPr>
          <p:cNvSpPr txBox="1"/>
          <p:nvPr/>
        </p:nvSpPr>
        <p:spPr>
          <a:xfrm>
            <a:off x="881342" y="665341"/>
            <a:ext cx="45809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1862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3600" b="1" dirty="0"/>
              <a:t>Five Year Forecast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58C0C1B-201F-0A42-F908-DC6C0AC77866}"/>
              </a:ext>
            </a:extLst>
          </p:cNvPr>
          <p:cNvSpPr txBox="1"/>
          <p:nvPr/>
        </p:nvSpPr>
        <p:spPr>
          <a:xfrm>
            <a:off x="881342" y="5557246"/>
            <a:ext cx="73482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dirty="0"/>
              <a:t>Funds</a:t>
            </a:r>
            <a:r>
              <a:rPr lang="en-US" sz="1100" dirty="0"/>
              <a:t> included in projections: </a:t>
            </a:r>
            <a:r>
              <a:rPr lang="en-US" sz="1100" b="1" dirty="0"/>
              <a:t>General Fund</a:t>
            </a:r>
            <a:r>
              <a:rPr lang="en-US" sz="1100" dirty="0"/>
              <a:t>, </a:t>
            </a:r>
            <a:r>
              <a:rPr lang="en-US" sz="1100" b="1" dirty="0"/>
              <a:t>Parks and Recreation</a:t>
            </a:r>
            <a:r>
              <a:rPr lang="en-US" sz="1100" dirty="0"/>
              <a:t>,  </a:t>
            </a:r>
            <a:r>
              <a:rPr lang="en-US" sz="1100" b="1" dirty="0"/>
              <a:t>Refuse and Recycling Public Private Venture (PPV</a:t>
            </a:r>
            <a:r>
              <a:rPr lang="en-US" sz="1100" dirty="0"/>
              <a:t>), and </a:t>
            </a:r>
            <a:r>
              <a:rPr lang="en-US" sz="1100" b="1" dirty="0"/>
              <a:t>GASB 54 Funds .</a:t>
            </a:r>
          </a:p>
        </p:txBody>
      </p:sp>
    </p:spTree>
    <p:extLst>
      <p:ext uri="{BB962C8B-B14F-4D97-AF65-F5344CB8AC3E}">
        <p14:creationId xmlns:p14="http://schemas.microsoft.com/office/powerpoint/2010/main" val="717865898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13CA04-E1AD-49CD-ACE6-4D31080464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ogo">
            <a:extLst>
              <a:ext uri="{FF2B5EF4-FFF2-40B4-BE49-F238E27FC236}">
                <a16:creationId xmlns:a16="http://schemas.microsoft.com/office/drawing/2014/main" id="{B88356E2-CCC5-473D-818A-B108EC646F8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304800"/>
            <a:ext cx="3088408" cy="978408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5FDBE68-17EB-F393-106E-C1314CD64E3E}"/>
              </a:ext>
            </a:extLst>
          </p:cNvPr>
          <p:cNvGraphicFramePr>
            <a:graphicFrameLocks noGrp="1"/>
          </p:cNvGraphicFramePr>
          <p:nvPr/>
        </p:nvGraphicFramePr>
        <p:xfrm>
          <a:off x="0" y="6400800"/>
          <a:ext cx="3171825" cy="457200"/>
        </p:xfrm>
        <a:graphic>
          <a:graphicData uri="http://schemas.openxmlformats.org/drawingml/2006/table">
            <a:tbl>
              <a:tblPr/>
              <a:tblGrid>
                <a:gridCol w="3171825">
                  <a:extLst>
                    <a:ext uri="{9D8B030D-6E8A-4147-A177-3AD203B41FA5}">
                      <a16:colId xmlns:a16="http://schemas.microsoft.com/office/drawing/2014/main" val="343961070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7051877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20821A62-91FF-69AC-219B-65D35FCEC5C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" y="6391835"/>
            <a:ext cx="3171825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309D1BF-D93B-4E50-8B1F-93C799E83C7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083857" y="6391835"/>
            <a:ext cx="2968162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Town of Middletown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EB8689-0FED-F8CD-5474-99E7A2A8C79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72179" y="6382869"/>
            <a:ext cx="3163698" cy="46616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/>
              <a:t>4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31F1B5C-B426-4C9C-22BC-4CD864045CD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3075" y="6266329"/>
            <a:ext cx="3095059" cy="14343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89EF8DE-BF2E-5E8B-FE43-07E7CE90E75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091984" y="6266329"/>
            <a:ext cx="3039878" cy="14343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0312DC3-8A9A-DEB1-772E-C8F0DB1FEB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095999" y="6266330"/>
            <a:ext cx="3039878" cy="143434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D5976E8-BF5D-ABCE-56E6-5BEA230C0231}"/>
              </a:ext>
            </a:extLst>
          </p:cNvPr>
          <p:cNvSpPr txBox="1"/>
          <p:nvPr/>
        </p:nvSpPr>
        <p:spPr>
          <a:xfrm>
            <a:off x="1143000" y="823939"/>
            <a:ext cx="45809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1862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3600" b="1" dirty="0"/>
              <a:t>Five Year Forecast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5230C449-B931-C6AF-E0DF-5A4FF59569B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79825733"/>
              </p:ext>
            </p:extLst>
          </p:nvPr>
        </p:nvGraphicFramePr>
        <p:xfrm>
          <a:off x="914400" y="1600200"/>
          <a:ext cx="73152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07CF0EFF-959C-5E80-5B57-75632E7A46C8}"/>
              </a:ext>
            </a:extLst>
          </p:cNvPr>
          <p:cNvSpPr txBox="1"/>
          <p:nvPr/>
        </p:nvSpPr>
        <p:spPr>
          <a:xfrm>
            <a:off x="1371600" y="5331177"/>
            <a:ext cx="67056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dirty="0"/>
              <a:t>Funds</a:t>
            </a:r>
            <a:r>
              <a:rPr lang="en-US" sz="1100" dirty="0"/>
              <a:t> included in projections: </a:t>
            </a:r>
            <a:r>
              <a:rPr lang="en-US" sz="1100" b="1" dirty="0"/>
              <a:t>General Fund</a:t>
            </a:r>
            <a:r>
              <a:rPr lang="en-US" sz="1100" dirty="0"/>
              <a:t>, </a:t>
            </a:r>
            <a:r>
              <a:rPr lang="en-US" sz="1100" b="1" dirty="0"/>
              <a:t>Parks and Recreation</a:t>
            </a:r>
            <a:r>
              <a:rPr lang="en-US" sz="1100" dirty="0"/>
              <a:t>,  </a:t>
            </a:r>
            <a:r>
              <a:rPr lang="en-US" sz="1100" b="1" dirty="0"/>
              <a:t>Refuse and Recycling Public Private Venture (PPV</a:t>
            </a:r>
            <a:r>
              <a:rPr lang="en-US" sz="1100" dirty="0"/>
              <a:t>), and </a:t>
            </a:r>
            <a:r>
              <a:rPr lang="en-US" sz="1100" b="1" dirty="0"/>
              <a:t>GASB 54 Funds .</a:t>
            </a:r>
          </a:p>
        </p:txBody>
      </p:sp>
    </p:spTree>
    <p:extLst>
      <p:ext uri="{BB962C8B-B14F-4D97-AF65-F5344CB8AC3E}">
        <p14:creationId xmlns:p14="http://schemas.microsoft.com/office/powerpoint/2010/main" val="259039461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E3AC6B-867B-2BFF-DC1C-C27941ACCF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ogo">
            <a:extLst>
              <a:ext uri="{FF2B5EF4-FFF2-40B4-BE49-F238E27FC236}">
                <a16:creationId xmlns:a16="http://schemas.microsoft.com/office/drawing/2014/main" id="{D28CE16C-0CB7-5516-0AEB-48FFD568EED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304800"/>
            <a:ext cx="3088408" cy="978408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AE2B326-54F2-622B-20BD-421C5243734E}"/>
              </a:ext>
            </a:extLst>
          </p:cNvPr>
          <p:cNvGraphicFramePr>
            <a:graphicFrameLocks noGrp="1"/>
          </p:cNvGraphicFramePr>
          <p:nvPr/>
        </p:nvGraphicFramePr>
        <p:xfrm>
          <a:off x="0" y="6400800"/>
          <a:ext cx="3171825" cy="457200"/>
        </p:xfrm>
        <a:graphic>
          <a:graphicData uri="http://schemas.openxmlformats.org/drawingml/2006/table">
            <a:tbl>
              <a:tblPr/>
              <a:tblGrid>
                <a:gridCol w="3171825">
                  <a:extLst>
                    <a:ext uri="{9D8B030D-6E8A-4147-A177-3AD203B41FA5}">
                      <a16:colId xmlns:a16="http://schemas.microsoft.com/office/drawing/2014/main" val="343961070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7051877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99EB0A30-C38E-6D2C-F18F-C9F9D7B5BBC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" y="6391835"/>
            <a:ext cx="3171825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73B198F-DB7E-9BAD-6B0D-E7FF892374F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083857" y="6391835"/>
            <a:ext cx="2968162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Town of Middletown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518BDC9-B2C9-D6D3-FE03-74C0A394E40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72179" y="6382869"/>
            <a:ext cx="3163698" cy="46616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/>
              <a:t>5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B99B013-46C7-3196-347C-BCF31658D09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3075" y="6266329"/>
            <a:ext cx="3095059" cy="14343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76AFD47-A8D7-610B-C7A3-A196ED851F1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091984" y="6266329"/>
            <a:ext cx="3039878" cy="14343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E7B5240-8FDE-2ECA-EF24-8B1AF4458E3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095999" y="6266330"/>
            <a:ext cx="3039878" cy="143434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0EF8C82-9B28-FFB0-32FE-4A567B762119}"/>
              </a:ext>
            </a:extLst>
          </p:cNvPr>
          <p:cNvSpPr txBox="1"/>
          <p:nvPr/>
        </p:nvSpPr>
        <p:spPr>
          <a:xfrm>
            <a:off x="833718" y="664969"/>
            <a:ext cx="47288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Projected Tax Levy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65F45EA-A4CD-29CA-A79B-927069F28C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7314026"/>
              </p:ext>
            </p:extLst>
          </p:nvPr>
        </p:nvGraphicFramePr>
        <p:xfrm>
          <a:off x="909919" y="1643376"/>
          <a:ext cx="7324165" cy="1682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5792">
                  <a:extLst>
                    <a:ext uri="{9D8B030D-6E8A-4147-A177-3AD203B41FA5}">
                      <a16:colId xmlns:a16="http://schemas.microsoft.com/office/drawing/2014/main" val="3405697080"/>
                    </a:ext>
                  </a:extLst>
                </a:gridCol>
                <a:gridCol w="891543">
                  <a:extLst>
                    <a:ext uri="{9D8B030D-6E8A-4147-A177-3AD203B41FA5}">
                      <a16:colId xmlns:a16="http://schemas.microsoft.com/office/drawing/2014/main" val="2656451690"/>
                    </a:ext>
                  </a:extLst>
                </a:gridCol>
                <a:gridCol w="1754748">
                  <a:extLst>
                    <a:ext uri="{9D8B030D-6E8A-4147-A177-3AD203B41FA5}">
                      <a16:colId xmlns:a16="http://schemas.microsoft.com/office/drawing/2014/main" val="1148649978"/>
                    </a:ext>
                  </a:extLst>
                </a:gridCol>
                <a:gridCol w="1478974">
                  <a:extLst>
                    <a:ext uri="{9D8B030D-6E8A-4147-A177-3AD203B41FA5}">
                      <a16:colId xmlns:a16="http://schemas.microsoft.com/office/drawing/2014/main" val="4158755702"/>
                    </a:ext>
                  </a:extLst>
                </a:gridCol>
                <a:gridCol w="1091554">
                  <a:extLst>
                    <a:ext uri="{9D8B030D-6E8A-4147-A177-3AD203B41FA5}">
                      <a16:colId xmlns:a16="http://schemas.microsoft.com/office/drawing/2014/main" val="713774378"/>
                    </a:ext>
                  </a:extLst>
                </a:gridCol>
                <a:gridCol w="1091554">
                  <a:extLst>
                    <a:ext uri="{9D8B030D-6E8A-4147-A177-3AD203B41FA5}">
                      <a16:colId xmlns:a16="http://schemas.microsoft.com/office/drawing/2014/main" val="3562347649"/>
                    </a:ext>
                  </a:extLst>
                </a:gridCol>
              </a:tblGrid>
              <a:tr h="10103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Forecasted Tax Revenue</a:t>
                      </a:r>
                    </a:p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FY2026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FY2027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FY2028</a:t>
                      </a:r>
                    </a:p>
                    <a:p>
                      <a:pPr algn="l"/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FY2029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FY2030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137679"/>
                  </a:ext>
                </a:extLst>
              </a:tr>
              <a:tr h="30714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Budgeted Levy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57,859,525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60,054,059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61,855,681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64,105,217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65,989,881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58781610"/>
                  </a:ext>
                </a:extLst>
              </a:tr>
              <a:tr h="36495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Percentage increase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2.94%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0185255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D7610BC-3ECB-2E99-4377-2A02F2F17C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1811004"/>
              </p:ext>
            </p:extLst>
          </p:nvPr>
        </p:nvGraphicFramePr>
        <p:xfrm>
          <a:off x="909918" y="3633008"/>
          <a:ext cx="7330508" cy="161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2316">
                  <a:extLst>
                    <a:ext uri="{9D8B030D-6E8A-4147-A177-3AD203B41FA5}">
                      <a16:colId xmlns:a16="http://schemas.microsoft.com/office/drawing/2014/main" val="403754395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9885592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38628697"/>
                    </a:ext>
                  </a:extLst>
                </a:gridCol>
                <a:gridCol w="1516766">
                  <a:extLst>
                    <a:ext uri="{9D8B030D-6E8A-4147-A177-3AD203B41FA5}">
                      <a16:colId xmlns:a16="http://schemas.microsoft.com/office/drawing/2014/main" val="2228283933"/>
                    </a:ext>
                  </a:extLst>
                </a:gridCol>
                <a:gridCol w="1152362">
                  <a:extLst>
                    <a:ext uri="{9D8B030D-6E8A-4147-A177-3AD203B41FA5}">
                      <a16:colId xmlns:a16="http://schemas.microsoft.com/office/drawing/2014/main" val="3835751308"/>
                    </a:ext>
                  </a:extLst>
                </a:gridCol>
                <a:gridCol w="992064">
                  <a:extLst>
                    <a:ext uri="{9D8B030D-6E8A-4147-A177-3AD203B41FA5}">
                      <a16:colId xmlns:a16="http://schemas.microsoft.com/office/drawing/2014/main" val="2226342875"/>
                    </a:ext>
                  </a:extLst>
                </a:gridCol>
              </a:tblGrid>
              <a:tr h="342822">
                <a:tc>
                  <a:txBody>
                    <a:bodyPr/>
                    <a:lstStyle/>
                    <a:p>
                      <a:pPr algn="l">
                        <a:lnSpc>
                          <a:spcPts val="1440"/>
                        </a:lnSpc>
                      </a:pPr>
                      <a:r>
                        <a:rPr lang="en-US" sz="1200" b="1" dirty="0"/>
                        <a:t>Tax Rates: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0047777"/>
                  </a:ext>
                </a:extLst>
              </a:tr>
              <a:tr h="399959"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/>
                        <a:t>NON - RESIDENT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13.49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5445028"/>
                  </a:ext>
                </a:extLst>
              </a:tr>
              <a:tr h="257117">
                <a:tc>
                  <a:txBody>
                    <a:bodyPr/>
                    <a:lstStyle/>
                    <a:p>
                      <a:r>
                        <a:rPr lang="en-US" sz="1100" b="1" dirty="0"/>
                        <a:t>RESIDENT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10.38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30422990"/>
                  </a:ext>
                </a:extLst>
              </a:tr>
              <a:tr h="257117">
                <a:tc>
                  <a:txBody>
                    <a:bodyPr/>
                    <a:lstStyle/>
                    <a:p>
                      <a:r>
                        <a:rPr lang="en-US" sz="1100" b="1" dirty="0"/>
                        <a:t>COMMERCIAL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14.57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15.56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69166030"/>
                  </a:ext>
                </a:extLst>
              </a:tr>
              <a:tr h="257117">
                <a:tc>
                  <a:txBody>
                    <a:bodyPr/>
                    <a:lstStyle/>
                    <a:p>
                      <a:r>
                        <a:rPr lang="en-US" sz="1100" b="1" dirty="0"/>
                        <a:t>TANGIBLE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443002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8982179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AB92D8-E4AD-0CCC-E482-A69BF17638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ogo">
            <a:extLst>
              <a:ext uri="{FF2B5EF4-FFF2-40B4-BE49-F238E27FC236}">
                <a16:creationId xmlns:a16="http://schemas.microsoft.com/office/drawing/2014/main" id="{67FF4BAC-A349-1979-2A2C-2DD762EF29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304800"/>
            <a:ext cx="3088408" cy="978408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42E1E05-F69A-5F63-B45D-442280540462}"/>
              </a:ext>
            </a:extLst>
          </p:cNvPr>
          <p:cNvGraphicFramePr>
            <a:graphicFrameLocks noGrp="1"/>
          </p:cNvGraphicFramePr>
          <p:nvPr/>
        </p:nvGraphicFramePr>
        <p:xfrm>
          <a:off x="0" y="6400800"/>
          <a:ext cx="3171825" cy="457200"/>
        </p:xfrm>
        <a:graphic>
          <a:graphicData uri="http://schemas.openxmlformats.org/drawingml/2006/table">
            <a:tbl>
              <a:tblPr/>
              <a:tblGrid>
                <a:gridCol w="3171825">
                  <a:extLst>
                    <a:ext uri="{9D8B030D-6E8A-4147-A177-3AD203B41FA5}">
                      <a16:colId xmlns:a16="http://schemas.microsoft.com/office/drawing/2014/main" val="343961070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7051877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801CD7AB-67FC-5BE5-419C-8D52795F28F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" y="6391835"/>
            <a:ext cx="3171825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A0576BF-B6C4-8B2D-857E-3E643414091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083857" y="6391835"/>
            <a:ext cx="2968162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Town of Middletown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F667F0E-4342-D5D9-6E66-90137043D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72179" y="6382869"/>
            <a:ext cx="3163698" cy="46616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/>
              <a:t>6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866AF06-8BF2-CBAA-FA62-AA2FB5ED263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3075" y="6266329"/>
            <a:ext cx="3095059" cy="14343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4C197D9-E22C-90D0-AE9F-AC618891916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091984" y="6266329"/>
            <a:ext cx="3039878" cy="14343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FD97173-4248-3E6F-3D5C-CF432FE0284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095999" y="6266330"/>
            <a:ext cx="3039878" cy="143434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58FFB27A-B3BC-2AC0-040F-2B720444543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63353529"/>
              </p:ext>
            </p:extLst>
          </p:nvPr>
        </p:nvGraphicFramePr>
        <p:xfrm>
          <a:off x="1066799" y="1705771"/>
          <a:ext cx="6858001" cy="36973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12478ED-A4F5-F292-E573-BD6E1DC2C6E1}"/>
              </a:ext>
            </a:extLst>
          </p:cNvPr>
          <p:cNvSpPr txBox="1"/>
          <p:nvPr/>
        </p:nvSpPr>
        <p:spPr>
          <a:xfrm>
            <a:off x="381000" y="524006"/>
            <a:ext cx="43434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Assumptions - School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EC2642-4275-0A35-DDEA-EC65DF5B5D40}"/>
              </a:ext>
            </a:extLst>
          </p:cNvPr>
          <p:cNvSpPr txBox="1"/>
          <p:nvPr/>
        </p:nvSpPr>
        <p:spPr>
          <a:xfrm>
            <a:off x="7048532" y="1181958"/>
            <a:ext cx="156661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/>
              <a:t>Revenue Increases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4FCFEA7-8A65-2401-3D3C-18A4C9316302}"/>
              </a:ext>
            </a:extLst>
          </p:cNvPr>
          <p:cNvSpPr txBox="1"/>
          <p:nvPr/>
        </p:nvSpPr>
        <p:spPr>
          <a:xfrm>
            <a:off x="7185277" y="1310254"/>
            <a:ext cx="14478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/>
              <a:t>Expenditure</a:t>
            </a:r>
            <a:r>
              <a:rPr lang="en-US" sz="1800" b="1" dirty="0"/>
              <a:t> </a:t>
            </a:r>
            <a:r>
              <a:rPr lang="en-US" sz="1000" b="1" dirty="0"/>
              <a:t>Increases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3155ACD3-79A5-547E-6B60-6521CEADE780}"/>
              </a:ext>
            </a:extLst>
          </p:cNvPr>
          <p:cNvSpPr/>
          <p:nvPr/>
        </p:nvSpPr>
        <p:spPr>
          <a:xfrm>
            <a:off x="7106804" y="1239376"/>
            <a:ext cx="152400" cy="138980"/>
          </a:xfrm>
          <a:prstGeom prst="round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47CA2A4D-9E12-C681-20A7-1E222AA705D7}"/>
              </a:ext>
            </a:extLst>
          </p:cNvPr>
          <p:cNvSpPr/>
          <p:nvPr/>
        </p:nvSpPr>
        <p:spPr>
          <a:xfrm>
            <a:off x="7106804" y="1454364"/>
            <a:ext cx="152400" cy="138980"/>
          </a:xfrm>
          <a:prstGeom prst="roundRect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9005398-266F-1E3D-6518-D56B5F9AF610}"/>
              </a:ext>
            </a:extLst>
          </p:cNvPr>
          <p:cNvSpPr txBox="1"/>
          <p:nvPr/>
        </p:nvSpPr>
        <p:spPr>
          <a:xfrm>
            <a:off x="914400" y="5516014"/>
            <a:ext cx="73152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All other Revenues and Expenditures have remained flat.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CIP Assumptions are based schedules outlined in the Capital Improvement Plan.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All Assumptions are subject to change based on inflation and governmental aid including Federal and State</a:t>
            </a:r>
          </a:p>
        </p:txBody>
      </p:sp>
    </p:spTree>
    <p:extLst>
      <p:ext uri="{BB962C8B-B14F-4D97-AF65-F5344CB8AC3E}">
        <p14:creationId xmlns:p14="http://schemas.microsoft.com/office/powerpoint/2010/main" val="2525780662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520D23-6533-0A83-B7DE-F8F52DF946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ogo">
            <a:extLst>
              <a:ext uri="{FF2B5EF4-FFF2-40B4-BE49-F238E27FC236}">
                <a16:creationId xmlns:a16="http://schemas.microsoft.com/office/drawing/2014/main" id="{9399B174-C99F-F958-7DFF-2EC63688E73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304800"/>
            <a:ext cx="3088408" cy="978408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FE202A3-6653-75B0-0D79-0F1FF77967E6}"/>
              </a:ext>
            </a:extLst>
          </p:cNvPr>
          <p:cNvGraphicFramePr>
            <a:graphicFrameLocks noGrp="1"/>
          </p:cNvGraphicFramePr>
          <p:nvPr/>
        </p:nvGraphicFramePr>
        <p:xfrm>
          <a:off x="0" y="6400800"/>
          <a:ext cx="3171825" cy="457200"/>
        </p:xfrm>
        <a:graphic>
          <a:graphicData uri="http://schemas.openxmlformats.org/drawingml/2006/table">
            <a:tbl>
              <a:tblPr/>
              <a:tblGrid>
                <a:gridCol w="3171825">
                  <a:extLst>
                    <a:ext uri="{9D8B030D-6E8A-4147-A177-3AD203B41FA5}">
                      <a16:colId xmlns:a16="http://schemas.microsoft.com/office/drawing/2014/main" val="343961070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7051877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2A41DC7D-D400-1D25-ABAA-27676DB53A4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" y="6391835"/>
            <a:ext cx="3171825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39231B0-4298-9CEB-1492-ABACEC09581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083857" y="6391835"/>
            <a:ext cx="2968162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Town of Middletown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2B3E1C7-7188-12FC-C09F-CAB1942CDCB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72179" y="6382869"/>
            <a:ext cx="3163698" cy="46616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/>
              <a:t>7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0CEEDD-8B07-3428-5632-826E50B5761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3075" y="6266329"/>
            <a:ext cx="3095059" cy="14343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B52B55E-9148-D1FA-B660-FDD14872E74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091984" y="6266329"/>
            <a:ext cx="3039878" cy="14343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2E261ED-B1ED-270A-A69C-A0CCEB64AA2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095999" y="6266330"/>
            <a:ext cx="3039878" cy="143434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D5C0AF-D0D0-590C-BD51-B897529FF918}"/>
              </a:ext>
            </a:extLst>
          </p:cNvPr>
          <p:cNvSpPr txBox="1"/>
          <p:nvPr/>
        </p:nvSpPr>
        <p:spPr>
          <a:xfrm>
            <a:off x="793375" y="599231"/>
            <a:ext cx="45809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1862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3600" b="1" dirty="0"/>
              <a:t>Five Year Forecast</a:t>
            </a: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538F5BAD-56CD-E28E-711B-FF4A84AE85D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68915643"/>
              </p:ext>
            </p:extLst>
          </p:nvPr>
        </p:nvGraphicFramePr>
        <p:xfrm>
          <a:off x="945777" y="1594366"/>
          <a:ext cx="7207623" cy="37396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37612195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54DDBC-C2B9-4F3E-BEB1-77892A0E4F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ogo">
            <a:extLst>
              <a:ext uri="{FF2B5EF4-FFF2-40B4-BE49-F238E27FC236}">
                <a16:creationId xmlns:a16="http://schemas.microsoft.com/office/drawing/2014/main" id="{52526733-C369-53C0-1DAA-3C4E0F8C6CA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304800"/>
            <a:ext cx="3088408" cy="978408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D57F5CA-948B-0029-0785-C9EA96F5C7D4}"/>
              </a:ext>
            </a:extLst>
          </p:cNvPr>
          <p:cNvGraphicFramePr>
            <a:graphicFrameLocks noGrp="1"/>
          </p:cNvGraphicFramePr>
          <p:nvPr/>
        </p:nvGraphicFramePr>
        <p:xfrm>
          <a:off x="0" y="6400800"/>
          <a:ext cx="3171825" cy="457200"/>
        </p:xfrm>
        <a:graphic>
          <a:graphicData uri="http://schemas.openxmlformats.org/drawingml/2006/table">
            <a:tbl>
              <a:tblPr/>
              <a:tblGrid>
                <a:gridCol w="3171825">
                  <a:extLst>
                    <a:ext uri="{9D8B030D-6E8A-4147-A177-3AD203B41FA5}">
                      <a16:colId xmlns:a16="http://schemas.microsoft.com/office/drawing/2014/main" val="343961070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7051877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FCCD02DF-61A1-F6C9-190D-55D6FDE5F29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" y="6391835"/>
            <a:ext cx="3171825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30690B3-5560-B4D3-AD03-FD4EBFC5FA3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083857" y="6391835"/>
            <a:ext cx="2968162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Town of Middletown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2984B94-4EB8-7761-D45F-227B7C85A16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972179" y="6382869"/>
            <a:ext cx="3163698" cy="46616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/>
              <a:t>8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4B8AEEA-2A15-4110-493E-6DDE7F08868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3075" y="6266329"/>
            <a:ext cx="3095059" cy="14343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26CCCB4-CA32-4801-1385-C159C806E2E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091984" y="6266329"/>
            <a:ext cx="3039878" cy="14343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3A765D8-A105-A034-DE92-8E5B79D9795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095999" y="6266330"/>
            <a:ext cx="3039878" cy="143434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4C1CD3-F8D7-834F-2027-DDFF95F3A7DB}"/>
              </a:ext>
            </a:extLst>
          </p:cNvPr>
          <p:cNvSpPr txBox="1"/>
          <p:nvPr/>
        </p:nvSpPr>
        <p:spPr>
          <a:xfrm>
            <a:off x="609600" y="523078"/>
            <a:ext cx="45809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1862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3600" b="1" dirty="0"/>
              <a:t>Five Year Forecast</a:t>
            </a: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1286AEC6-A0A3-DA02-866D-392D419BA3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34884139"/>
              </p:ext>
            </p:extLst>
          </p:nvPr>
        </p:nvGraphicFramePr>
        <p:xfrm>
          <a:off x="914400" y="1701940"/>
          <a:ext cx="7315200" cy="35558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72437155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5.10.244.240"/>
  <p:tag name="AS_RELEASE_DATE" val="2025.10.31"/>
  <p:tag name="AS_TITLE" val="Aspose.Slides for Java"/>
  <p:tag name="AS_VERSION" val="25.1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708</TotalTime>
  <Words>701</Words>
  <Application>Microsoft Office PowerPoint</Application>
  <PresentationFormat>On-screen Show (4:3)</PresentationFormat>
  <Paragraphs>243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- 5 Year Forecast</dc:title>
  <dc:creator>Carol Melrose</dc:creator>
  <cp:lastModifiedBy>Carol Melrose</cp:lastModifiedBy>
  <cp:revision>46</cp:revision>
  <cp:lastPrinted>2025-10-22T16:11:51Z</cp:lastPrinted>
  <dcterms:created xsi:type="dcterms:W3CDTF">2025-10-22T13:18:57Z</dcterms:created>
  <dcterms:modified xsi:type="dcterms:W3CDTF">2025-11-04T18:43:22Z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2025-10-22T13:41:40Z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87f37485-0c5b-4a9d-9306-13d4f69f209e</vt:lpwstr>
  </property>
  <property fmtid="{D5CDD505-2E9C-101B-9397-08002B2CF9AE}" pid="7" name="MSIP_Label_defa4170-0d19-0005-0004-bc88714345d2_ActionId">
    <vt:lpwstr>e823ba01-9a68-4e99-b05f-ef6d2b826e82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